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2" r:id="rId1"/>
    <p:sldMasterId id="2147483674" r:id="rId2"/>
  </p:sldMasterIdLst>
  <p:notesMasterIdLst>
    <p:notesMasterId r:id="rId33"/>
  </p:notesMasterIdLst>
  <p:handoutMasterIdLst>
    <p:handoutMasterId r:id="rId34"/>
  </p:handoutMasterIdLst>
  <p:sldIdLst>
    <p:sldId id="270" r:id="rId3"/>
    <p:sldId id="291" r:id="rId4"/>
    <p:sldId id="272" r:id="rId5"/>
    <p:sldId id="292" r:id="rId6"/>
    <p:sldId id="278" r:id="rId7"/>
    <p:sldId id="310" r:id="rId8"/>
    <p:sldId id="322" r:id="rId9"/>
    <p:sldId id="324" r:id="rId10"/>
    <p:sldId id="311" r:id="rId11"/>
    <p:sldId id="293" r:id="rId12"/>
    <p:sldId id="319" r:id="rId13"/>
    <p:sldId id="294" r:id="rId14"/>
    <p:sldId id="312" r:id="rId15"/>
    <p:sldId id="295" r:id="rId16"/>
    <p:sldId id="325" r:id="rId17"/>
    <p:sldId id="305" r:id="rId18"/>
    <p:sldId id="304" r:id="rId19"/>
    <p:sldId id="306" r:id="rId20"/>
    <p:sldId id="315" r:id="rId21"/>
    <p:sldId id="296" r:id="rId22"/>
    <p:sldId id="318" r:id="rId23"/>
    <p:sldId id="297" r:id="rId24"/>
    <p:sldId id="317" r:id="rId25"/>
    <p:sldId id="298" r:id="rId26"/>
    <p:sldId id="316" r:id="rId27"/>
    <p:sldId id="302" r:id="rId28"/>
    <p:sldId id="313" r:id="rId29"/>
    <p:sldId id="300" r:id="rId30"/>
    <p:sldId id="320" r:id="rId31"/>
    <p:sldId id="309" r:id="rId32"/>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594" y="-96"/>
      </p:cViewPr>
      <p:guideLst>
        <p:guide orient="horz" pos="2160"/>
        <p:guide pos="2880"/>
      </p:guideLst>
    </p:cSldViewPr>
  </p:slideViewPr>
  <p:notesTextViewPr>
    <p:cViewPr>
      <p:scale>
        <a:sx n="100" d="100"/>
        <a:sy n="100" d="100"/>
      </p:scale>
      <p:origin x="0" y="0"/>
    </p:cViewPr>
  </p:notesTextViewPr>
  <p:sorterViewPr>
    <p:cViewPr>
      <p:scale>
        <a:sx n="70" d="100"/>
        <a:sy n="7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handoutMaster" Target="handoutMasters/handout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5455"/>
          </a:xfrm>
          <a:prstGeom prst="rect">
            <a:avLst/>
          </a:prstGeom>
        </p:spPr>
        <p:txBody>
          <a:bodyPr vert="horz" lIns="93324" tIns="46662" rIns="93324" bIns="46662" rtlCol="0"/>
          <a:lstStyle>
            <a:lvl1pPr algn="l">
              <a:defRPr sz="1200"/>
            </a:lvl1pPr>
          </a:lstStyle>
          <a:p>
            <a:endParaRPr lang="en-US"/>
          </a:p>
        </p:txBody>
      </p:sp>
      <p:sp>
        <p:nvSpPr>
          <p:cNvPr id="3" name="Date Placeholder 2"/>
          <p:cNvSpPr>
            <a:spLocks noGrp="1"/>
          </p:cNvSpPr>
          <p:nvPr>
            <p:ph type="dt" sz="quarter" idx="1"/>
          </p:nvPr>
        </p:nvSpPr>
        <p:spPr>
          <a:xfrm>
            <a:off x="3978132" y="0"/>
            <a:ext cx="3043343" cy="465455"/>
          </a:xfrm>
          <a:prstGeom prst="rect">
            <a:avLst/>
          </a:prstGeom>
        </p:spPr>
        <p:txBody>
          <a:bodyPr vert="horz" lIns="93324" tIns="46662" rIns="93324" bIns="46662" rtlCol="0"/>
          <a:lstStyle>
            <a:lvl1pPr algn="r">
              <a:defRPr sz="1200"/>
            </a:lvl1pPr>
          </a:lstStyle>
          <a:p>
            <a:fld id="{679F81B1-E819-4F19-8256-F4F8BBEADA58}" type="datetimeFigureOut">
              <a:rPr lang="en-US" smtClean="0"/>
              <a:t>1/21/2013</a:t>
            </a:fld>
            <a:endParaRPr lang="en-US"/>
          </a:p>
        </p:txBody>
      </p:sp>
      <p:sp>
        <p:nvSpPr>
          <p:cNvPr id="4" name="Footer Placeholder 3"/>
          <p:cNvSpPr>
            <a:spLocks noGrp="1"/>
          </p:cNvSpPr>
          <p:nvPr>
            <p:ph type="ftr" sz="quarter" idx="2"/>
          </p:nvPr>
        </p:nvSpPr>
        <p:spPr>
          <a:xfrm>
            <a:off x="0" y="8842029"/>
            <a:ext cx="3043343" cy="465455"/>
          </a:xfrm>
          <a:prstGeom prst="rect">
            <a:avLst/>
          </a:prstGeom>
        </p:spPr>
        <p:txBody>
          <a:bodyPr vert="horz" lIns="93324" tIns="46662" rIns="93324" bIns="46662" rtlCol="0" anchor="b"/>
          <a:lstStyle>
            <a:lvl1pPr algn="l">
              <a:defRPr sz="1200"/>
            </a:lvl1pPr>
          </a:lstStyle>
          <a:p>
            <a:endParaRPr lang="en-US"/>
          </a:p>
        </p:txBody>
      </p:sp>
      <p:sp>
        <p:nvSpPr>
          <p:cNvPr id="5" name="Slide Number Placeholder 4"/>
          <p:cNvSpPr>
            <a:spLocks noGrp="1"/>
          </p:cNvSpPr>
          <p:nvPr>
            <p:ph type="sldNum" sz="quarter" idx="3"/>
          </p:nvPr>
        </p:nvSpPr>
        <p:spPr>
          <a:xfrm>
            <a:off x="3978132" y="8842029"/>
            <a:ext cx="3043343" cy="465455"/>
          </a:xfrm>
          <a:prstGeom prst="rect">
            <a:avLst/>
          </a:prstGeom>
        </p:spPr>
        <p:txBody>
          <a:bodyPr vert="horz" lIns="93324" tIns="46662" rIns="93324" bIns="46662" rtlCol="0" anchor="b"/>
          <a:lstStyle>
            <a:lvl1pPr algn="r">
              <a:defRPr sz="1200"/>
            </a:lvl1pPr>
          </a:lstStyle>
          <a:p>
            <a:fld id="{45FC7B29-E6FB-4491-8756-913A51F414A5}" type="slidenum">
              <a:rPr lang="en-US" smtClean="0"/>
              <a:t>‹#›</a:t>
            </a:fld>
            <a:endParaRPr lang="en-US"/>
          </a:p>
        </p:txBody>
      </p:sp>
    </p:spTree>
    <p:extLst>
      <p:ext uri="{BB962C8B-B14F-4D97-AF65-F5344CB8AC3E}">
        <p14:creationId xmlns:p14="http://schemas.microsoft.com/office/powerpoint/2010/main" val="174640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5455"/>
          </a:xfrm>
          <a:prstGeom prst="rect">
            <a:avLst/>
          </a:prstGeom>
        </p:spPr>
        <p:txBody>
          <a:bodyPr vert="horz" lIns="93324" tIns="46662" rIns="93324" bIns="46662" rtlCol="0"/>
          <a:lstStyle>
            <a:lvl1pPr algn="l">
              <a:defRPr sz="1200"/>
            </a:lvl1pPr>
          </a:lstStyle>
          <a:p>
            <a:endParaRPr lang="en-US"/>
          </a:p>
        </p:txBody>
      </p:sp>
      <p:sp>
        <p:nvSpPr>
          <p:cNvPr id="3" name="Date Placeholder 2"/>
          <p:cNvSpPr>
            <a:spLocks noGrp="1"/>
          </p:cNvSpPr>
          <p:nvPr>
            <p:ph type="dt" idx="1"/>
          </p:nvPr>
        </p:nvSpPr>
        <p:spPr>
          <a:xfrm>
            <a:off x="3978132" y="0"/>
            <a:ext cx="3043343" cy="465455"/>
          </a:xfrm>
          <a:prstGeom prst="rect">
            <a:avLst/>
          </a:prstGeom>
        </p:spPr>
        <p:txBody>
          <a:bodyPr vert="horz" lIns="93324" tIns="46662" rIns="93324" bIns="46662" rtlCol="0"/>
          <a:lstStyle>
            <a:lvl1pPr algn="r">
              <a:defRPr sz="1200"/>
            </a:lvl1pPr>
          </a:lstStyle>
          <a:p>
            <a:fld id="{B60F3E1A-F44A-4BDC-BFDE-3CE901F7CC0B}" type="datetimeFigureOut">
              <a:rPr lang="en-US" smtClean="0"/>
              <a:pPr/>
              <a:t>1/21/2013</a:t>
            </a:fld>
            <a:endParaRPr lang="en-US"/>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3324" tIns="46662" rIns="93324" bIns="46662" rtlCol="0" anchor="ctr"/>
          <a:lstStyle/>
          <a:p>
            <a:endParaRPr lang="en-US"/>
          </a:p>
        </p:txBody>
      </p:sp>
      <p:sp>
        <p:nvSpPr>
          <p:cNvPr id="5" name="Notes Placeholder 4"/>
          <p:cNvSpPr>
            <a:spLocks noGrp="1"/>
          </p:cNvSpPr>
          <p:nvPr>
            <p:ph type="body" sz="quarter" idx="3"/>
          </p:nvPr>
        </p:nvSpPr>
        <p:spPr>
          <a:xfrm>
            <a:off x="702310" y="4421823"/>
            <a:ext cx="5618480" cy="4189095"/>
          </a:xfrm>
          <a:prstGeom prst="rect">
            <a:avLst/>
          </a:prstGeom>
        </p:spPr>
        <p:txBody>
          <a:bodyPr vert="horz" lIns="93324" tIns="46662" rIns="93324" bIns="46662"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029"/>
            <a:ext cx="3043343" cy="465455"/>
          </a:xfrm>
          <a:prstGeom prst="rect">
            <a:avLst/>
          </a:prstGeom>
        </p:spPr>
        <p:txBody>
          <a:bodyPr vert="horz" lIns="93324" tIns="46662" rIns="93324" bIns="46662" rtlCol="0" anchor="b"/>
          <a:lstStyle>
            <a:lvl1pPr algn="l">
              <a:defRPr sz="1200"/>
            </a:lvl1pPr>
          </a:lstStyle>
          <a:p>
            <a:endParaRPr lang="en-US"/>
          </a:p>
        </p:txBody>
      </p:sp>
      <p:sp>
        <p:nvSpPr>
          <p:cNvPr id="7" name="Slide Number Placeholder 6"/>
          <p:cNvSpPr>
            <a:spLocks noGrp="1"/>
          </p:cNvSpPr>
          <p:nvPr>
            <p:ph type="sldNum" sz="quarter" idx="5"/>
          </p:nvPr>
        </p:nvSpPr>
        <p:spPr>
          <a:xfrm>
            <a:off x="3978132" y="8842029"/>
            <a:ext cx="3043343" cy="465455"/>
          </a:xfrm>
          <a:prstGeom prst="rect">
            <a:avLst/>
          </a:prstGeom>
        </p:spPr>
        <p:txBody>
          <a:bodyPr vert="horz" lIns="93324" tIns="46662" rIns="93324" bIns="46662" rtlCol="0" anchor="b"/>
          <a:lstStyle>
            <a:lvl1pPr algn="r">
              <a:defRPr sz="1200"/>
            </a:lvl1pPr>
          </a:lstStyle>
          <a:p>
            <a:fld id="{58BE1359-2DA2-4102-8E5F-3C314329F386}" type="slidenum">
              <a:rPr lang="en-US" smtClean="0"/>
              <a:pPr/>
              <a:t>‹#›</a:t>
            </a:fld>
            <a:endParaRPr lang="en-US"/>
          </a:p>
        </p:txBody>
      </p:sp>
    </p:spTree>
    <p:extLst>
      <p:ext uri="{BB962C8B-B14F-4D97-AF65-F5344CB8AC3E}">
        <p14:creationId xmlns:p14="http://schemas.microsoft.com/office/powerpoint/2010/main" val="34541356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8BE1359-2DA2-4102-8E5F-3C314329F386}" type="slidenum">
              <a:rPr lang="en-US" smtClean="0"/>
              <a:pPr/>
              <a:t>1</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30250" y="1905000"/>
            <a:ext cx="7681913" cy="1523495"/>
          </a:xfrm>
        </p:spPr>
        <p:txBody>
          <a:bodyPr>
            <a:noAutofit/>
          </a:bodyPr>
          <a:lstStyle>
            <a:lvl1pPr>
              <a:lnSpc>
                <a:spcPct val="90000"/>
              </a:lnSpc>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730249" y="4344988"/>
            <a:ext cx="7681913"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369219" y="649805"/>
            <a:ext cx="7043208" cy="1523494"/>
          </a:xfrm>
        </p:spPr>
        <p:txBody>
          <a:bodyPr anchor="ctr" anchorCtr="0">
            <a:noAutofit/>
          </a:bodyPr>
          <a:lstStyle>
            <a:lvl1pPr>
              <a:lnSpc>
                <a:spcPct val="90000"/>
              </a:lnSpc>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368955" y="4344988"/>
            <a:ext cx="7043208"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
        <p:nvSpPr>
          <p:cNvPr id="7" name="Text Placeholder 6"/>
          <p:cNvSpPr>
            <a:spLocks noGrp="1"/>
          </p:cNvSpPr>
          <p:nvPr>
            <p:ph type="body" sz="quarter" idx="10" hasCustomPrompt="1"/>
          </p:nvPr>
        </p:nvSpPr>
        <p:spPr>
          <a:xfrm>
            <a:off x="722049" y="2355850"/>
            <a:ext cx="7690114"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0066FF"/>
                    </a:gs>
                    <a:gs pos="28000">
                      <a:srgbClr val="2E59B0"/>
                    </a:gs>
                    <a:gs pos="62000">
                      <a:srgbClr val="2B395F"/>
                    </a:gs>
                    <a:gs pos="88000">
                      <a:srgbClr val="000000"/>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6" name="Text Placeholder 5"/>
          <p:cNvSpPr>
            <a:spLocks noGrp="1"/>
          </p:cNvSpPr>
          <p:nvPr>
            <p:ph type="body" sz="quarter" idx="10"/>
          </p:nvPr>
        </p:nvSpPr>
        <p:spPr>
          <a:xfrm>
            <a:off x="381000" y="1411552"/>
            <a:ext cx="8382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381000" y="1412875"/>
            <a:ext cx="8382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81000" y="1411553"/>
            <a:ext cx="4114800" cy="2129814"/>
          </a:xfrm>
        </p:spPr>
        <p:txBody>
          <a:bodyPr/>
          <a:lstStyle>
            <a:lvl1pPr marL="339976" indent="-339976">
              <a:lnSpc>
                <a:spcPct val="90000"/>
              </a:lnSpc>
              <a:defRPr sz="2800"/>
            </a:lvl1pPr>
            <a:lvl2pPr marL="673338" indent="-325424">
              <a:lnSpc>
                <a:spcPct val="90000"/>
              </a:lnSpc>
              <a:defRPr sz="2400"/>
            </a:lvl2pPr>
            <a:lvl3pPr marL="953785" indent="-288384">
              <a:lnSpc>
                <a:spcPct val="90000"/>
              </a:lnSpc>
              <a:defRPr sz="2000"/>
            </a:lvl3pPr>
            <a:lvl4pPr marL="1227618" indent="-273833">
              <a:lnSpc>
                <a:spcPct val="90000"/>
              </a:lnSpc>
              <a:defRPr sz="1800"/>
            </a:lvl4pPr>
            <a:lvl5pPr marL="1516002" indent="-280447">
              <a:lnSpc>
                <a:spcPct val="90000"/>
              </a:lnSpc>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411553"/>
            <a:ext cx="4114800" cy="2129814"/>
          </a:xfrm>
        </p:spPr>
        <p:txBody>
          <a:bodyPr/>
          <a:lstStyle>
            <a:lvl1pPr marL="347914" indent="-347914">
              <a:lnSpc>
                <a:spcPct val="90000"/>
              </a:lnSpc>
              <a:defRPr sz="2800"/>
            </a:lvl1pPr>
            <a:lvl2pPr marL="673338" indent="-339976">
              <a:lnSpc>
                <a:spcPct val="90000"/>
              </a:lnSpc>
              <a:defRPr sz="2400"/>
            </a:lvl2pPr>
            <a:lvl3pPr marL="961722" indent="-302936">
              <a:lnSpc>
                <a:spcPct val="90000"/>
              </a:lnSpc>
              <a:defRPr sz="2000"/>
            </a:lvl3pPr>
            <a:lvl4pPr marL="1227618" indent="-265896">
              <a:lnSpc>
                <a:spcPct val="90000"/>
              </a:lnSpc>
              <a:defRPr sz="1800"/>
            </a:lvl4pPr>
            <a:lvl5pPr marL="1516002" indent="-273833">
              <a:lnSpc>
                <a:spcPct val="90000"/>
              </a:lnSpc>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381000" y="1411553"/>
            <a:ext cx="4114800" cy="692498"/>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80999" y="2174875"/>
            <a:ext cx="4114800" cy="1537344"/>
          </a:xfrm>
        </p:spPr>
        <p:txBody>
          <a:bodyPr/>
          <a:lstStyle>
            <a:lvl1pPr marL="281770" indent="-281770">
              <a:defRPr sz="2300"/>
            </a:lvl1pPr>
            <a:lvl2pPr marL="562218" indent="-265896">
              <a:defRPr sz="2000"/>
            </a:lvl2pPr>
            <a:lvl3pPr marL="813562" indent="-243407">
              <a:defRPr sz="1800"/>
            </a:lvl3pPr>
            <a:lvl4pPr marL="1050354" indent="-228856">
              <a:defRPr sz="1700"/>
            </a:lvl4pPr>
            <a:lvl5pPr marL="1279210" indent="-206367">
              <a:defRPr sz="17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981" y="1411553"/>
            <a:ext cx="4117019" cy="692498"/>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117974" cy="1537344"/>
          </a:xfrm>
        </p:spPr>
        <p:txBody>
          <a:bodyPr/>
          <a:lstStyle>
            <a:lvl1pPr marL="296321" indent="-296321">
              <a:defRPr sz="2300"/>
            </a:lvl1pPr>
            <a:lvl2pPr marL="570155" indent="-273833">
              <a:defRPr sz="2000"/>
            </a:lvl2pPr>
            <a:lvl3pPr marL="821499" indent="-244730">
              <a:defRPr sz="1800"/>
            </a:lvl3pPr>
            <a:lvl4pPr marL="1050354" indent="-236793">
              <a:defRPr sz="1700"/>
            </a:lvl4pPr>
            <a:lvl5pPr marL="1279210" indent="-220919">
              <a:defRPr sz="17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WALKIN - Prints in GRAYSCALE">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2_Title and Content">
    <p:bg bwMode="black">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lvl1pPr>
              <a:defRPr>
                <a:solidFill>
                  <a:srgbClr val="FFFFFF"/>
                </a:solidFill>
              </a:defRPr>
            </a:lvl1pPr>
          </a:lstStyle>
          <a:p>
            <a:r>
              <a:rPr lang="en-US" smtClean="0"/>
              <a:t>Click to edit Master title style</a:t>
            </a:r>
            <a:endParaRPr lang="en-US" dirty="0"/>
          </a:p>
        </p:txBody>
      </p:sp>
      <p:sp>
        <p:nvSpPr>
          <p:cNvPr id="6" name="Text Placeholder 5"/>
          <p:cNvSpPr>
            <a:spLocks noGrp="1"/>
          </p:cNvSpPr>
          <p:nvPr>
            <p:ph type="body" sz="quarter" idx="10"/>
          </p:nvPr>
        </p:nvSpPr>
        <p:spPr bwMode="white">
          <a:xfrm>
            <a:off x="381000" y="1411553"/>
            <a:ext cx="8382000" cy="2200602"/>
          </a:xfrm>
        </p:spPr>
        <p:txBody>
          <a:bodyPr/>
          <a:lstStyle>
            <a:lvl1pPr>
              <a:buClr>
                <a:srgbClr val="FFFFFF"/>
              </a:buClr>
              <a:buSzPct val="70000"/>
              <a:buFont typeface="Wingdings" pitchFamily="2" charset="2"/>
              <a:buChar char="l"/>
              <a:defRPr>
                <a:solidFill>
                  <a:srgbClr val="FFFFFF"/>
                </a:solidFill>
              </a:defRPr>
            </a:lvl1pPr>
            <a:lvl2pPr>
              <a:buClr>
                <a:srgbClr val="FFFFFF"/>
              </a:buClr>
              <a:buSzPct val="70000"/>
              <a:buFont typeface="Wingdings" pitchFamily="2" charset="2"/>
              <a:buChar char="l"/>
              <a:defRPr>
                <a:solidFill>
                  <a:srgbClr val="FFFFFF"/>
                </a:solidFill>
              </a:defRPr>
            </a:lvl2pPr>
            <a:lvl3pPr>
              <a:buClr>
                <a:srgbClr val="FFFFFF"/>
              </a:buClr>
              <a:buSzPct val="70000"/>
              <a:buFont typeface="Wingdings" pitchFamily="2" charset="2"/>
              <a:buChar char="l"/>
              <a:defRPr>
                <a:solidFill>
                  <a:srgbClr val="FFFFFF"/>
                </a:solidFill>
              </a:defRPr>
            </a:lvl3pPr>
            <a:lvl4pPr>
              <a:buClr>
                <a:srgbClr val="FFFFFF"/>
              </a:buClr>
              <a:buSzPct val="70000"/>
              <a:buFont typeface="Wingdings" pitchFamily="2" charset="2"/>
              <a:buChar char="l"/>
              <a:defRPr>
                <a:solidFill>
                  <a:srgbClr val="FFFFFF"/>
                </a:solidFill>
              </a:defRPr>
            </a:lvl4pPr>
            <a:lvl5pPr>
              <a:buClr>
                <a:srgbClr val="FFFFFF"/>
              </a:buClr>
              <a:buSzPct val="70000"/>
              <a:buFont typeface="Wingdings" pitchFamily="2" charset="2"/>
              <a:buChar char="l"/>
              <a:defRPr>
                <a:solidFill>
                  <a:srgbClr val="FFFFFF"/>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3_Title and Content">
    <p:bg bwMode="black">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lvl1pPr>
              <a:defRPr>
                <a:solidFill>
                  <a:srgbClr val="FFFFFF"/>
                </a:solidFill>
              </a:defRPr>
            </a:lvl1pPr>
          </a:lstStyle>
          <a:p>
            <a:r>
              <a:rPr lang="en-US" smtClean="0"/>
              <a:t>Click to edit Master title style</a:t>
            </a:r>
            <a:endParaRPr lang="en-US" dirty="0"/>
          </a:p>
        </p:txBody>
      </p:sp>
      <p:sp>
        <p:nvSpPr>
          <p:cNvPr id="6" name="Text Placeholder 5"/>
          <p:cNvSpPr>
            <a:spLocks noGrp="1"/>
          </p:cNvSpPr>
          <p:nvPr>
            <p:ph type="body" sz="quarter" idx="10"/>
          </p:nvPr>
        </p:nvSpPr>
        <p:spPr bwMode="white">
          <a:xfrm>
            <a:off x="381000" y="1411553"/>
            <a:ext cx="8382000" cy="2200602"/>
          </a:xfrm>
        </p:spPr>
        <p:txBody>
          <a:bodyPr/>
          <a:lstStyle>
            <a:lvl1pPr>
              <a:buClr>
                <a:srgbClr val="FFFFFF"/>
              </a:buClr>
              <a:buSzPct val="70000"/>
              <a:buFont typeface="Wingdings" pitchFamily="2" charset="2"/>
              <a:buChar char="l"/>
              <a:defRPr>
                <a:solidFill>
                  <a:srgbClr val="FFFFFF"/>
                </a:solidFill>
              </a:defRPr>
            </a:lvl1pPr>
            <a:lvl2pPr>
              <a:buClr>
                <a:srgbClr val="FFFFFF"/>
              </a:buClr>
              <a:buSzPct val="70000"/>
              <a:buFont typeface="Wingdings" pitchFamily="2" charset="2"/>
              <a:buChar char="l"/>
              <a:defRPr>
                <a:solidFill>
                  <a:srgbClr val="FFFFFF"/>
                </a:solidFill>
              </a:defRPr>
            </a:lvl2pPr>
            <a:lvl3pPr>
              <a:buClr>
                <a:srgbClr val="FFFFFF"/>
              </a:buClr>
              <a:buSzPct val="70000"/>
              <a:buFont typeface="Wingdings" pitchFamily="2" charset="2"/>
              <a:buChar char="l"/>
              <a:defRPr>
                <a:solidFill>
                  <a:srgbClr val="FFFFFF"/>
                </a:solidFill>
              </a:defRPr>
            </a:lvl3pPr>
            <a:lvl4pPr>
              <a:buClr>
                <a:srgbClr val="FFFFFF"/>
              </a:buClr>
              <a:buSzPct val="70000"/>
              <a:buFont typeface="Wingdings" pitchFamily="2" charset="2"/>
              <a:buChar char="l"/>
              <a:defRPr>
                <a:solidFill>
                  <a:srgbClr val="FFFFFF"/>
                </a:solidFill>
              </a:defRPr>
            </a:lvl4pPr>
            <a:lvl5pPr>
              <a:buClr>
                <a:srgbClr val="FFFFFF"/>
              </a:buClr>
              <a:buSzPct val="70000"/>
              <a:buFont typeface="Wingdings" pitchFamily="2" charset="2"/>
              <a:buChar char="l"/>
              <a:defRPr>
                <a:solidFill>
                  <a:srgbClr val="FFFFFF"/>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6"/>
          <p:cNvSpPr>
            <a:spLocks noGrp="1"/>
          </p:cNvSpPr>
          <p:nvPr>
            <p:ph type="body" sz="quarter" idx="11"/>
          </p:nvPr>
        </p:nvSpPr>
        <p:spPr>
          <a:xfrm>
            <a:off x="0" y="6238875"/>
            <a:ext cx="9144001" cy="619125"/>
          </a:xfrm>
          <a:solidFill>
            <a:srgbClr val="FFFF99"/>
          </a:solidFill>
        </p:spPr>
        <p:txBody>
          <a:bodyPr wrap="square" lIns="152394" tIns="76197" rIns="152394" bIns="76197" anchor="b" anchorCtr="0">
            <a:noAutofit/>
          </a:bodyPr>
          <a:lstStyle>
            <a:lvl1pPr algn="r">
              <a:buFont typeface="Arial" pitchFamily="34" charset="0"/>
              <a:buNone/>
              <a:defRPr>
                <a:solidFill>
                  <a:srgbClr val="000000"/>
                </a:solidFill>
                <a:effectLst/>
                <a:latin typeface="+mj-lt"/>
              </a:defRPr>
            </a:lvl1pPr>
          </a:lstStyle>
          <a:p>
            <a:pPr lvl="0"/>
            <a:r>
              <a:rPr lang="en-US" smtClean="0"/>
              <a:t>Click to edit Master text styles</a:t>
            </a:r>
          </a:p>
        </p:txBody>
      </p:sp>
    </p:spTree>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369219" y="649805"/>
            <a:ext cx="7043208" cy="1523494"/>
          </a:xfrm>
        </p:spPr>
        <p:txBody>
          <a:bodyPr anchor="ctr" anchorCtr="0">
            <a:noAutofit/>
          </a:bodyPr>
          <a:lstStyle>
            <a:lvl1pPr>
              <a:lnSpc>
                <a:spcPct val="90000"/>
              </a:lnSpc>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368955" y="4344988"/>
            <a:ext cx="7043208"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
        <p:nvSpPr>
          <p:cNvPr id="7" name="Text Placeholder 6"/>
          <p:cNvSpPr>
            <a:spLocks noGrp="1"/>
          </p:cNvSpPr>
          <p:nvPr>
            <p:ph type="body" sz="quarter" idx="10" hasCustomPrompt="1"/>
          </p:nvPr>
        </p:nvSpPr>
        <p:spPr>
          <a:xfrm>
            <a:off x="722049" y="2355850"/>
            <a:ext cx="7690114"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0066FF"/>
                    </a:gs>
                    <a:gs pos="28000">
                      <a:srgbClr val="2E59B0"/>
                    </a:gs>
                    <a:gs pos="62000">
                      <a:srgbClr val="2B395F"/>
                    </a:gs>
                    <a:gs pos="88000">
                      <a:srgbClr val="000000"/>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Tree>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Use for slides with Software Co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6" name="Text Placeholder 5"/>
          <p:cNvSpPr>
            <a:spLocks noGrp="1"/>
          </p:cNvSpPr>
          <p:nvPr>
            <p:ph type="body" sz="quarter" idx="10"/>
          </p:nvPr>
        </p:nvSpPr>
        <p:spPr>
          <a:xfrm>
            <a:off x="722313" y="1905000"/>
            <a:ext cx="8040688" cy="193899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4.png"/><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2.xml"/><Relationship Id="rId1" Type="http://schemas.openxmlformats.org/officeDocument/2006/relationships/slideLayout" Target="../slideLayouts/slideLayout13.xml"/><Relationship Id="rId4"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4" cstate="print">
            <a:lum/>
          </a:blip>
          <a:srcRect/>
          <a:stretch>
            <a:fillRect/>
          </a:stretch>
        </a:blipFill>
        <a:effectLst/>
      </p:bgPr>
    </p:bg>
    <p:spTree>
      <p:nvGrpSpPr>
        <p:cNvPr id="1" name=""/>
        <p:cNvGrpSpPr/>
        <p:nvPr/>
      </p:nvGrpSpPr>
      <p:grpSpPr>
        <a:xfrm>
          <a:off x="0" y="0"/>
          <a:ext cx="0" cy="0"/>
          <a:chOff x="0" y="0"/>
          <a:chExt cx="0" cy="0"/>
        </a:xfrm>
      </p:grpSpPr>
      <p:pic>
        <p:nvPicPr>
          <p:cNvPr id="7" name="Picture 25" descr="7-00029_BAK_v03TOP"/>
          <p:cNvPicPr>
            <a:picLocks noChangeAspect="1" noChangeArrowheads="1"/>
          </p:cNvPicPr>
          <p:nvPr/>
        </p:nvPicPr>
        <p:blipFill>
          <a:blip r:embed="rId15" cstate="print"/>
          <a:srcRect/>
          <a:stretch>
            <a:fillRect/>
          </a:stretch>
        </p:blipFill>
        <p:spPr bwMode="auto">
          <a:xfrm>
            <a:off x="-15875" y="6007100"/>
            <a:ext cx="9159875" cy="849313"/>
          </a:xfrm>
          <a:prstGeom prst="rect">
            <a:avLst/>
          </a:prstGeom>
          <a:noFill/>
        </p:spPr>
      </p:pic>
      <p:sp>
        <p:nvSpPr>
          <p:cNvPr id="2" name="Title Placeholder 1"/>
          <p:cNvSpPr>
            <a:spLocks noGrp="1"/>
          </p:cNvSpPr>
          <p:nvPr>
            <p:ph type="title"/>
          </p:nvPr>
        </p:nvSpPr>
        <p:spPr>
          <a:xfrm>
            <a:off x="381000" y="230188"/>
            <a:ext cx="8382000" cy="664797"/>
          </a:xfrm>
          <a:prstGeom prst="rect">
            <a:avLst/>
          </a:prstGeom>
        </p:spPr>
        <p:txBody>
          <a:bodyPr vert="horz" wrap="square" lIns="0" tIns="0" rIns="0" bIns="0" rtlCol="0" anchor="t">
            <a:spAutoFit/>
          </a:bodyPr>
          <a:lstStyle/>
          <a:p>
            <a:r>
              <a:rPr lang="en-US" smtClean="0"/>
              <a:t>Click to edit Master title style</a:t>
            </a:r>
            <a:endParaRPr lang="en-US" dirty="0"/>
          </a:p>
        </p:txBody>
      </p:sp>
      <p:sp>
        <p:nvSpPr>
          <p:cNvPr id="3" name="Text Placeholder 2"/>
          <p:cNvSpPr>
            <a:spLocks noGrp="1"/>
          </p:cNvSpPr>
          <p:nvPr>
            <p:ph type="body" idx="1"/>
          </p:nvPr>
        </p:nvSpPr>
        <p:spPr>
          <a:xfrm>
            <a:off x="381000" y="1412875"/>
            <a:ext cx="8382000" cy="2135969"/>
          </a:xfrm>
          <a:prstGeom prst="rect">
            <a:avLst/>
          </a:prstGeom>
        </p:spPr>
        <p:txBody>
          <a:bodyPr vert="horz" lIns="0" tIns="0" rIns="0" bIns="0" rtlCol="0">
            <a:sp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61" r:id="rId12"/>
  </p:sldLayoutIdLst>
  <p:transition>
    <p:fade/>
  </p:transition>
  <p:txStyles>
    <p:titleStyle>
      <a:lvl1pPr algn="l" defTabSz="914363" rtl="0" eaLnBrk="1" latinLnBrk="0" hangingPunct="1">
        <a:lnSpc>
          <a:spcPct val="90000"/>
        </a:lnSpc>
        <a:spcBef>
          <a:spcPct val="0"/>
        </a:spcBef>
        <a:buNone/>
        <a:defRPr lang="en-US" sz="4800" b="0" kern="1200" cap="none" spc="-150" dirty="0" smtClean="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mj-lt"/>
          <a:ea typeface="+mn-ea"/>
          <a:cs typeface="Arial" charset="0"/>
        </a:defRPr>
      </a:lvl1pPr>
    </p:titleStyle>
    <p:bodyStyle>
      <a:lvl1pPr marL="396875" indent="-396875" algn="l" defTabSz="914363" rtl="0" eaLnBrk="1" latinLnBrk="0" hangingPunct="1">
        <a:lnSpc>
          <a:spcPct val="90000"/>
        </a:lnSpc>
        <a:spcBef>
          <a:spcPct val="20000"/>
        </a:spcBef>
        <a:buFontTx/>
        <a:buBlip>
          <a:blip r:embed="rId16"/>
        </a:buBlip>
        <a:defRPr sz="3200" kern="1200">
          <a:solidFill>
            <a:schemeClr val="tx1"/>
          </a:solidFill>
          <a:latin typeface="+mn-lt"/>
          <a:ea typeface="+mn-ea"/>
          <a:cs typeface="+mn-cs"/>
        </a:defRPr>
      </a:lvl1pPr>
      <a:lvl2pPr marL="914400" indent="-396875" algn="l" defTabSz="914363" rtl="0" eaLnBrk="1" latinLnBrk="0" hangingPunct="1">
        <a:lnSpc>
          <a:spcPct val="90000"/>
        </a:lnSpc>
        <a:spcBef>
          <a:spcPct val="20000"/>
        </a:spcBef>
        <a:buFontTx/>
        <a:buBlip>
          <a:blip r:embed="rId17"/>
        </a:buBlip>
        <a:defRPr sz="2800" kern="1200">
          <a:solidFill>
            <a:schemeClr val="tx1"/>
          </a:solidFill>
          <a:latin typeface="+mn-lt"/>
          <a:ea typeface="+mn-ea"/>
          <a:cs typeface="+mn-cs"/>
        </a:defRPr>
      </a:lvl2pPr>
      <a:lvl3pPr marL="1258888" indent="-344488" algn="l" defTabSz="914363" rtl="0" eaLnBrk="1" latinLnBrk="0" hangingPunct="1">
        <a:lnSpc>
          <a:spcPct val="90000"/>
        </a:lnSpc>
        <a:spcBef>
          <a:spcPct val="20000"/>
        </a:spcBef>
        <a:buFontTx/>
        <a:buBlip>
          <a:blip r:embed="rId17"/>
        </a:buBlip>
        <a:defRPr sz="2400" kern="1200">
          <a:solidFill>
            <a:schemeClr val="tx1"/>
          </a:solidFill>
          <a:latin typeface="+mn-lt"/>
          <a:ea typeface="+mn-ea"/>
          <a:cs typeface="+mn-cs"/>
        </a:defRPr>
      </a:lvl3pPr>
      <a:lvl4pPr marL="1604963" indent="-346075" algn="l" defTabSz="914363" rtl="0" eaLnBrk="1" latinLnBrk="0" hangingPunct="1">
        <a:lnSpc>
          <a:spcPct val="90000"/>
        </a:lnSpc>
        <a:spcBef>
          <a:spcPct val="20000"/>
        </a:spcBef>
        <a:buFontTx/>
        <a:buBlip>
          <a:blip r:embed="rId17"/>
        </a:buBlip>
        <a:defRPr sz="2400" kern="1200">
          <a:solidFill>
            <a:schemeClr val="tx1"/>
          </a:solidFill>
          <a:latin typeface="+mn-lt"/>
          <a:ea typeface="+mn-ea"/>
          <a:cs typeface="+mn-cs"/>
        </a:defRPr>
      </a:lvl4pPr>
      <a:lvl5pPr marL="1941513" indent="-336550" algn="l" defTabSz="914363" rtl="0" eaLnBrk="1" latinLnBrk="0" hangingPunct="1">
        <a:lnSpc>
          <a:spcPct val="90000"/>
        </a:lnSpc>
        <a:spcBef>
          <a:spcPct val="20000"/>
        </a:spcBef>
        <a:buFontTx/>
        <a:buBlip>
          <a:blip r:embed="rId17"/>
        </a:buBlip>
        <a:defRPr sz="2400" kern="1200">
          <a:solidFill>
            <a:schemeClr val="tx1"/>
          </a:solidFill>
          <a:latin typeface="+mn-lt"/>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pic>
        <p:nvPicPr>
          <p:cNvPr id="4" name="Picture 3" descr="white rectangle.png"/>
          <p:cNvPicPr>
            <a:picLocks noChangeAspect="1"/>
          </p:cNvPicPr>
          <p:nvPr/>
        </p:nvPicPr>
        <p:blipFill>
          <a:blip r:embed="rId4" cstate="print"/>
          <a:srcRect b="10453"/>
          <a:stretch>
            <a:fillRect/>
          </a:stretch>
        </p:blipFill>
        <p:spPr>
          <a:xfrm>
            <a:off x="0" y="1299706"/>
            <a:ext cx="9144000" cy="5558294"/>
          </a:xfrm>
          <a:prstGeom prst="rect">
            <a:avLst/>
          </a:prstGeom>
        </p:spPr>
      </p:pic>
      <p:sp>
        <p:nvSpPr>
          <p:cNvPr id="2" name="Title Placeholder 1"/>
          <p:cNvSpPr>
            <a:spLocks noGrp="1"/>
          </p:cNvSpPr>
          <p:nvPr>
            <p:ph type="title"/>
          </p:nvPr>
        </p:nvSpPr>
        <p:spPr>
          <a:xfrm>
            <a:off x="381000" y="230188"/>
            <a:ext cx="8382000" cy="664797"/>
          </a:xfrm>
          <a:prstGeom prst="rect">
            <a:avLst/>
          </a:prstGeom>
        </p:spPr>
        <p:txBody>
          <a:bodyPr vert="horz" wrap="square" lIns="0" tIns="0" rIns="0" bIns="0" rtlCol="0" anchor="t">
            <a:sp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722312" y="1905000"/>
            <a:ext cx="8040688" cy="2108269"/>
          </a:xfrm>
          <a:prstGeom prst="rect">
            <a:avLst/>
          </a:prstGeom>
        </p:spPr>
        <p:txBody>
          <a:bodyPr vert="horz" wrap="square" lIns="0" tIns="0" rIns="0" bIns="0" rtlCol="0">
            <a:sp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 bg1="lt1" tx1="dk1" bg2="lt2" tx2="dk2" accent1="accent1" accent2="accent2" accent3="accent3" accent4="accent4" accent5="accent5" accent6="accent6" hlink="hlink" folHlink="folHlink"/>
  <p:sldLayoutIdLst>
    <p:sldLayoutId id="2147483675" r:id="rId1"/>
  </p:sldLayoutIdLst>
  <p:transition>
    <p:fade/>
  </p:transition>
  <p:txStyles>
    <p:titleStyle>
      <a:lvl1pPr algn="l" defTabSz="914363" rtl="0" eaLnBrk="1" latinLnBrk="0" hangingPunct="1">
        <a:lnSpc>
          <a:spcPct val="90000"/>
        </a:lnSpc>
        <a:spcBef>
          <a:spcPct val="0"/>
        </a:spcBef>
        <a:buNone/>
        <a:defRPr lang="en-US" sz="4800" b="0" kern="1200" cap="none" spc="-125" dirty="0" smtClean="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mj-lt"/>
          <a:ea typeface="+mn-ea"/>
          <a:cs typeface="Arial" charset="0"/>
        </a:defRPr>
      </a:lvl1pPr>
    </p:titleStyle>
    <p:bodyStyle>
      <a:lvl1pPr marL="0" indent="0" algn="l" defTabSz="914363" rtl="0" eaLnBrk="1" latinLnBrk="0" hangingPunct="1">
        <a:lnSpc>
          <a:spcPct val="90000"/>
        </a:lnSpc>
        <a:spcBef>
          <a:spcPct val="20000"/>
        </a:spcBef>
        <a:buFont typeface="Arial" pitchFamily="34" charset="0"/>
        <a:buNone/>
        <a:defRPr sz="3000" b="1" kern="1200">
          <a:solidFill>
            <a:schemeClr val="tx1"/>
          </a:solidFill>
          <a:latin typeface="Courier New" pitchFamily="49" charset="0"/>
          <a:ea typeface="+mn-ea"/>
          <a:cs typeface="Courier New" pitchFamily="49" charset="0"/>
        </a:defRPr>
      </a:lvl1pPr>
      <a:lvl2pPr marL="384954" indent="-7937" algn="l" defTabSz="914363" rtl="0" eaLnBrk="1" latinLnBrk="0" hangingPunct="1">
        <a:lnSpc>
          <a:spcPct val="90000"/>
        </a:lnSpc>
        <a:spcBef>
          <a:spcPct val="20000"/>
        </a:spcBef>
        <a:buFont typeface="Arial" pitchFamily="34" charset="0"/>
        <a:buNone/>
        <a:defRPr sz="2800" b="1" kern="1200">
          <a:solidFill>
            <a:schemeClr val="tx1"/>
          </a:solidFill>
          <a:latin typeface="Courier New" pitchFamily="49" charset="0"/>
          <a:ea typeface="+mn-ea"/>
          <a:cs typeface="Courier New" pitchFamily="49" charset="0"/>
        </a:defRPr>
      </a:lvl2pPr>
      <a:lvl3pPr marL="761970" indent="-7937"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3pPr>
      <a:lvl4pPr marL="1094009" indent="7937"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4pPr>
      <a:lvl5pPr marL="1426047" indent="0"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7.jp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hyperlink" Target="http://usoewebstage/assessment/Adaptive-Assessment-System.aspx"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28600"/>
            <a:ext cx="8077200" cy="985345"/>
          </a:xfrm>
          <a:ln w="38100">
            <a:solidFill>
              <a:schemeClr val="tx1"/>
            </a:solidFill>
          </a:ln>
        </p:spPr>
        <p:txBody>
          <a:bodyPr>
            <a:normAutofit fontScale="90000"/>
          </a:bodyPr>
          <a:lstStyle/>
          <a:p>
            <a:pPr algn="ctr"/>
            <a:r>
              <a:rPr lang="en-US" sz="2700" dirty="0" smtClean="0"/>
              <a:t/>
            </a:r>
            <a:br>
              <a:rPr lang="en-US" sz="2700" dirty="0" smtClean="0"/>
            </a:br>
            <a:r>
              <a:rPr lang="en-US" sz="4000" dirty="0" smtClean="0"/>
              <a:t>Utah Computer Adaptive Assessment  System</a:t>
            </a:r>
            <a:br>
              <a:rPr lang="en-US" sz="4000" dirty="0" smtClean="0"/>
            </a:br>
            <a:r>
              <a:rPr lang="en-US" sz="4000" dirty="0" smtClean="0"/>
              <a:t/>
            </a:r>
            <a:br>
              <a:rPr lang="en-US" sz="4000" dirty="0" smtClean="0"/>
            </a:br>
            <a:r>
              <a:rPr lang="en-US" sz="5300" dirty="0" smtClean="0"/>
              <a:t/>
            </a:r>
            <a:br>
              <a:rPr lang="en-US" sz="5300" dirty="0" smtClean="0"/>
            </a:br>
            <a:r>
              <a:rPr lang="en-US" sz="5300" dirty="0" smtClean="0"/>
              <a:t/>
            </a:r>
            <a:br>
              <a:rPr lang="en-US" sz="5300" dirty="0" smtClean="0"/>
            </a:br>
            <a:r>
              <a:rPr lang="en-US" sz="5300" dirty="0" smtClean="0"/>
              <a:t/>
            </a:r>
            <a:br>
              <a:rPr lang="en-US" sz="5300" dirty="0" smtClean="0"/>
            </a:br>
            <a:r>
              <a:rPr lang="en-US" dirty="0" smtClean="0"/>
              <a:t> </a:t>
            </a:r>
            <a:br>
              <a:rPr lang="en-US" dirty="0" smtClean="0"/>
            </a:br>
            <a:endParaRPr lang="en-US" dirty="0"/>
          </a:p>
        </p:txBody>
      </p:sp>
      <p:sp>
        <p:nvSpPr>
          <p:cNvPr id="15" name="Slide Number Placeholder 14"/>
          <p:cNvSpPr>
            <a:spLocks noGrp="1"/>
          </p:cNvSpPr>
          <p:nvPr>
            <p:ph type="sldNum" sz="quarter" idx="4294967295"/>
          </p:nvPr>
        </p:nvSpPr>
        <p:spPr>
          <a:xfrm>
            <a:off x="6553200" y="6356350"/>
            <a:ext cx="2133600" cy="365125"/>
          </a:xfrm>
          <a:prstGeom prst="rect">
            <a:avLst/>
          </a:prstGeom>
        </p:spPr>
        <p:txBody>
          <a:bodyPr/>
          <a:lstStyle/>
          <a:p>
            <a:pPr algn="r"/>
            <a:fld id="{C403C8EF-7005-49BC-A0A7-618FEB232380}" type="slidenum">
              <a:rPr lang="en-US" smtClean="0"/>
              <a:pPr algn="r"/>
              <a:t>1</a:t>
            </a:fld>
            <a:endParaRPr lang="en-US" dirty="0"/>
          </a:p>
        </p:txBody>
      </p:sp>
      <p:sp>
        <p:nvSpPr>
          <p:cNvPr id="7" name="TextBox 6"/>
          <p:cNvSpPr txBox="1"/>
          <p:nvPr/>
        </p:nvSpPr>
        <p:spPr>
          <a:xfrm>
            <a:off x="1524000" y="5524541"/>
            <a:ext cx="7010400" cy="307777"/>
          </a:xfrm>
          <a:prstGeom prst="rect">
            <a:avLst/>
          </a:prstGeom>
          <a:noFill/>
          <a:ln w="38100">
            <a:solidFill>
              <a:schemeClr val="tx1"/>
            </a:solidFill>
          </a:ln>
        </p:spPr>
        <p:txBody>
          <a:bodyPr wrap="square" rtlCol="0">
            <a:spAutoFit/>
          </a:bodyPr>
          <a:lstStyle/>
          <a:p>
            <a:pPr algn="ctr"/>
            <a:r>
              <a:rPr lang="en-US" sz="1400" dirty="0" smtClean="0"/>
              <a:t>Judy </a:t>
            </a:r>
            <a:r>
              <a:rPr lang="en-US" sz="1400" dirty="0"/>
              <a:t>W. Park, </a:t>
            </a:r>
            <a:r>
              <a:rPr lang="en-US" sz="1400" dirty="0" err="1" smtClean="0"/>
              <a:t>Ed.D</a:t>
            </a:r>
            <a:r>
              <a:rPr lang="en-US" sz="1400" dirty="0" smtClean="0"/>
              <a:t>., Associate Superintendent, Utah </a:t>
            </a:r>
            <a:r>
              <a:rPr lang="en-US" sz="1400" dirty="0"/>
              <a:t>State Office of Education</a:t>
            </a:r>
          </a:p>
        </p:txBody>
      </p:sp>
      <p:pic>
        <p:nvPicPr>
          <p:cNvPr id="8" name="Picture 7" descr="New USOE Logo no border.jpg"/>
          <p:cNvPicPr>
            <a:picLocks noChangeAspect="1"/>
          </p:cNvPicPr>
          <p:nvPr/>
        </p:nvPicPr>
        <p:blipFill>
          <a:blip r:embed="rId3" cstate="print"/>
          <a:stretch>
            <a:fillRect/>
          </a:stretch>
        </p:blipFill>
        <p:spPr>
          <a:xfrm>
            <a:off x="3124200" y="6324601"/>
            <a:ext cx="2895600" cy="457199"/>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62200" y="1477690"/>
            <a:ext cx="5638800" cy="3825650"/>
          </a:xfrm>
          <a:prstGeom prst="rect">
            <a:avLst/>
          </a:prstGeom>
        </p:spPr>
      </p:pic>
    </p:spTree>
    <p:extLst>
      <p:ext uri="{BB962C8B-B14F-4D97-AF65-F5344CB8AC3E}">
        <p14:creationId xmlns:p14="http://schemas.microsoft.com/office/powerpoint/2010/main" val="3573991861"/>
      </p:ext>
    </p:extLst>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30188"/>
            <a:ext cx="8382000" cy="997196"/>
          </a:xfrm>
        </p:spPr>
        <p:txBody>
          <a:bodyPr/>
          <a:lstStyle/>
          <a:p>
            <a:pPr algn="ctr"/>
            <a:r>
              <a:rPr lang="en-US" sz="7200" dirty="0" smtClean="0"/>
              <a:t>Questions</a:t>
            </a:r>
            <a:endParaRPr lang="en-US" sz="7200" dirty="0"/>
          </a:p>
        </p:txBody>
      </p:sp>
      <p:sp>
        <p:nvSpPr>
          <p:cNvPr id="3" name="Text Placeholder 2"/>
          <p:cNvSpPr>
            <a:spLocks noGrp="1"/>
          </p:cNvSpPr>
          <p:nvPr>
            <p:ph type="body" sz="quarter" idx="10"/>
          </p:nvPr>
        </p:nvSpPr>
        <p:spPr>
          <a:xfrm>
            <a:off x="381000" y="1411552"/>
            <a:ext cx="8382000" cy="443198"/>
          </a:xfrm>
        </p:spPr>
        <p:txBody>
          <a:bodyPr/>
          <a:lstStyle/>
          <a:p>
            <a:pPr marL="0" indent="0">
              <a:buNone/>
            </a:pPr>
            <a:endParaRPr lang="en-US" dirty="0"/>
          </a:p>
        </p:txBody>
      </p:sp>
      <p:pic>
        <p:nvPicPr>
          <p:cNvPr id="4" name="Picture 3" descr="New USOE Logo no border.jpg"/>
          <p:cNvPicPr>
            <a:picLocks noChangeAspect="1"/>
          </p:cNvPicPr>
          <p:nvPr/>
        </p:nvPicPr>
        <p:blipFill>
          <a:blip r:embed="rId2" cstate="print"/>
          <a:stretch>
            <a:fillRect/>
          </a:stretch>
        </p:blipFill>
        <p:spPr>
          <a:xfrm>
            <a:off x="3124200" y="6324601"/>
            <a:ext cx="2895600" cy="457199"/>
          </a:xfrm>
          <a:prstGeom prst="rect">
            <a:avLst/>
          </a:prstGeom>
        </p:spPr>
      </p:pic>
      <p:sp>
        <p:nvSpPr>
          <p:cNvPr id="5" name="Rectangle 4"/>
          <p:cNvSpPr/>
          <p:nvPr/>
        </p:nvSpPr>
        <p:spPr>
          <a:xfrm>
            <a:off x="3810000" y="4077832"/>
            <a:ext cx="1676400" cy="224676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14000" b="1" spc="50" dirty="0">
                <a:ln w="11430"/>
                <a:solidFill>
                  <a:srgbClr val="FF0000"/>
                </a:solidFill>
                <a:effectLst>
                  <a:outerShdw blurRad="76200" dist="50800" dir="5400000" algn="tl" rotWithShape="0">
                    <a:srgbClr val="000000">
                      <a:alpha val="65000"/>
                    </a:srgbClr>
                  </a:outerShdw>
                </a:effectLst>
              </a:rPr>
              <a:t>?</a:t>
            </a:r>
          </a:p>
        </p:txBody>
      </p:sp>
      <p:sp>
        <p:nvSpPr>
          <p:cNvPr id="6" name="Rectangle 5"/>
          <p:cNvSpPr/>
          <p:nvPr/>
        </p:nvSpPr>
        <p:spPr>
          <a:xfrm>
            <a:off x="7441197" y="1603848"/>
            <a:ext cx="1023037" cy="2246769"/>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14000" b="1" cap="none" spc="50" dirty="0" smtClean="0">
                <a:ln w="11430"/>
                <a:solidFill>
                  <a:srgbClr val="FF0000"/>
                </a:solidFill>
                <a:effectLst>
                  <a:outerShdw blurRad="76200" dist="50800" dir="5400000" algn="tl" rotWithShape="0">
                    <a:srgbClr val="000000">
                      <a:alpha val="65000"/>
                    </a:srgbClr>
                  </a:outerShdw>
                </a:effectLst>
              </a:rPr>
              <a:t>?</a:t>
            </a:r>
            <a:endParaRPr lang="en-US" sz="14000" b="1" cap="none" spc="50" dirty="0">
              <a:ln w="11430"/>
              <a:solidFill>
                <a:srgbClr val="FF0000"/>
              </a:solidFill>
              <a:effectLst>
                <a:outerShdw blurRad="76200" dist="50800" dir="5400000" algn="tl" rotWithShape="0">
                  <a:srgbClr val="000000">
                    <a:alpha val="65000"/>
                  </a:srgbClr>
                </a:outerShdw>
              </a:effectLst>
            </a:endParaRPr>
          </a:p>
        </p:txBody>
      </p:sp>
      <p:sp>
        <p:nvSpPr>
          <p:cNvPr id="8" name="Rectangle 7"/>
          <p:cNvSpPr/>
          <p:nvPr/>
        </p:nvSpPr>
        <p:spPr>
          <a:xfrm>
            <a:off x="1712841" y="609600"/>
            <a:ext cx="1016625" cy="2246769"/>
          </a:xfrm>
          <a:prstGeom prst="rect">
            <a:avLst/>
          </a:prstGeom>
          <a:noFill/>
        </p:spPr>
        <p:txBody>
          <a:bodyPr wrap="none" lIns="91440" tIns="45720" rIns="91440" bIns="45720">
            <a:spAutoFit/>
          </a:bodyPr>
          <a:lstStyle/>
          <a:p>
            <a:pPr algn="ctr"/>
            <a:r>
              <a:rPr lang="en-US" sz="140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a:t>
            </a:r>
            <a:endParaRPr lang="en-US" sz="140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9" name="Rectangle 8"/>
          <p:cNvSpPr/>
          <p:nvPr/>
        </p:nvSpPr>
        <p:spPr>
          <a:xfrm>
            <a:off x="2375447" y="2647961"/>
            <a:ext cx="1016625" cy="2246769"/>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140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a:t>
            </a:r>
            <a:endParaRPr lang="en-US" sz="140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
        <p:nvSpPr>
          <p:cNvPr id="10" name="Rectangle 9"/>
          <p:cNvSpPr/>
          <p:nvPr/>
        </p:nvSpPr>
        <p:spPr>
          <a:xfrm>
            <a:off x="3776201" y="1196370"/>
            <a:ext cx="1016625" cy="2246769"/>
          </a:xfrm>
          <a:prstGeom prst="rect">
            <a:avLst/>
          </a:prstGeom>
          <a:noFill/>
        </p:spPr>
        <p:txBody>
          <a:bodyPr wrap="none" lIns="91440" tIns="45720" rIns="91440" bIns="45720">
            <a:spAutoFit/>
          </a:bodyPr>
          <a:lstStyle/>
          <a:p>
            <a:pPr algn="ctr"/>
            <a:r>
              <a:rPr lang="en-US" sz="140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a:t>
            </a:r>
            <a:endParaRPr lang="en-US" sz="140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1" name="Rectangle 10"/>
          <p:cNvSpPr/>
          <p:nvPr/>
        </p:nvSpPr>
        <p:spPr>
          <a:xfrm>
            <a:off x="762000" y="2256895"/>
            <a:ext cx="1016625" cy="2246769"/>
          </a:xfrm>
          <a:prstGeom prst="rect">
            <a:avLst/>
          </a:prstGeom>
        </p:spPr>
        <p:txBody>
          <a:bodyPr wrap="none">
            <a:spAutoFit/>
          </a:bodyPr>
          <a:lstStyle/>
          <a:p>
            <a:pPr algn="ctr"/>
            <a:r>
              <a:rPr lang="en-US" sz="14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a:t>
            </a:r>
          </a:p>
        </p:txBody>
      </p:sp>
      <p:sp>
        <p:nvSpPr>
          <p:cNvPr id="12" name="Rectangle 11"/>
          <p:cNvSpPr/>
          <p:nvPr/>
        </p:nvSpPr>
        <p:spPr>
          <a:xfrm>
            <a:off x="5785661" y="889982"/>
            <a:ext cx="1016625" cy="2246769"/>
          </a:xfrm>
          <a:prstGeom prst="rect">
            <a:avLst/>
          </a:prstGeom>
        </p:spPr>
        <p:txBody>
          <a:bodyPr wrap="none">
            <a:spAutoFit/>
          </a:bodyPr>
          <a:lstStyle/>
          <a:p>
            <a:pPr algn="ctr"/>
            <a:r>
              <a:rPr lang="en-US" sz="140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a:t>
            </a:r>
          </a:p>
        </p:txBody>
      </p:sp>
      <p:sp>
        <p:nvSpPr>
          <p:cNvPr id="13" name="Rectangle 12"/>
          <p:cNvSpPr/>
          <p:nvPr/>
        </p:nvSpPr>
        <p:spPr>
          <a:xfrm>
            <a:off x="6157622" y="2537863"/>
            <a:ext cx="1016625" cy="2246769"/>
          </a:xfrm>
          <a:prstGeom prst="rect">
            <a:avLst/>
          </a:prstGeom>
        </p:spPr>
        <p:txBody>
          <a:bodyPr wrap="none">
            <a:spAutoFit/>
          </a:bodyPr>
          <a:lstStyle/>
          <a:p>
            <a:pPr algn="ctr"/>
            <a:r>
              <a:rPr lang="en-US" sz="140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a:t>
            </a:r>
          </a:p>
        </p:txBody>
      </p:sp>
      <p:sp>
        <p:nvSpPr>
          <p:cNvPr id="14" name="Rectangle 13"/>
          <p:cNvSpPr/>
          <p:nvPr/>
        </p:nvSpPr>
        <p:spPr>
          <a:xfrm>
            <a:off x="1358822" y="3657600"/>
            <a:ext cx="1016625" cy="2246769"/>
          </a:xfrm>
          <a:prstGeom prst="rect">
            <a:avLst/>
          </a:prstGeom>
        </p:spPr>
        <p:txBody>
          <a:bodyPr wrap="none">
            <a:spAutoFit/>
          </a:bodyPr>
          <a:lstStyle/>
          <a:p>
            <a:pPr algn="ctr"/>
            <a:r>
              <a:rPr lang="en-US" sz="140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a:t>
            </a:r>
          </a:p>
        </p:txBody>
      </p:sp>
      <p:sp>
        <p:nvSpPr>
          <p:cNvPr id="15" name="Rectangle 14"/>
          <p:cNvSpPr/>
          <p:nvPr/>
        </p:nvSpPr>
        <p:spPr>
          <a:xfrm>
            <a:off x="4469775" y="2240927"/>
            <a:ext cx="1016625" cy="2246769"/>
          </a:xfrm>
          <a:prstGeom prst="rect">
            <a:avLst/>
          </a:prstGeom>
        </p:spPr>
        <p:txBody>
          <a:bodyPr wrap="none">
            <a:spAutoFit/>
          </a:bodyPr>
          <a:lstStyle/>
          <a:p>
            <a:pPr algn="ctr"/>
            <a:r>
              <a:rPr lang="en-US" sz="14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a:t>
            </a:r>
          </a:p>
        </p:txBody>
      </p:sp>
      <p:sp>
        <p:nvSpPr>
          <p:cNvPr id="16" name="Rectangle 15"/>
          <p:cNvSpPr/>
          <p:nvPr/>
        </p:nvSpPr>
        <p:spPr>
          <a:xfrm>
            <a:off x="7620000" y="3505200"/>
            <a:ext cx="1016625" cy="2246769"/>
          </a:xfrm>
          <a:prstGeom prst="rect">
            <a:avLst/>
          </a:prstGeom>
        </p:spPr>
        <p:txBody>
          <a:bodyPr wrap="none">
            <a:spAutoFit/>
          </a:bodyPr>
          <a:lstStyle/>
          <a:p>
            <a:pPr algn="ctr"/>
            <a:r>
              <a:rPr lang="en-US" sz="14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a:t>
            </a:r>
          </a:p>
        </p:txBody>
      </p:sp>
      <p:sp>
        <p:nvSpPr>
          <p:cNvPr id="17" name="Rectangle 16"/>
          <p:cNvSpPr/>
          <p:nvPr/>
        </p:nvSpPr>
        <p:spPr>
          <a:xfrm>
            <a:off x="3149287" y="3886614"/>
            <a:ext cx="755335" cy="1569660"/>
          </a:xfrm>
          <a:prstGeom prst="rect">
            <a:avLst/>
          </a:prstGeom>
        </p:spPr>
        <p:txBody>
          <a:bodyPr wrap="none">
            <a:spAutoFit/>
          </a:bodyPr>
          <a:lstStyle/>
          <a:p>
            <a:pPr algn="ctr"/>
            <a:r>
              <a:rPr lang="en-US" sz="9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a:t>
            </a:r>
          </a:p>
        </p:txBody>
      </p:sp>
      <p:sp>
        <p:nvSpPr>
          <p:cNvPr id="18" name="Rectangle 17"/>
          <p:cNvSpPr/>
          <p:nvPr/>
        </p:nvSpPr>
        <p:spPr>
          <a:xfrm>
            <a:off x="5759527" y="4213830"/>
            <a:ext cx="755335" cy="1569660"/>
          </a:xfrm>
          <a:prstGeom prst="rect">
            <a:avLst/>
          </a:prstGeom>
        </p:spPr>
        <p:txBody>
          <a:bodyPr wrap="none">
            <a:spAutoFit/>
          </a:bodyPr>
          <a:lstStyle/>
          <a:p>
            <a:pPr algn="ctr"/>
            <a:r>
              <a:rPr lang="en-US" sz="96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a:t>
            </a:r>
          </a:p>
        </p:txBody>
      </p:sp>
      <p:sp>
        <p:nvSpPr>
          <p:cNvPr id="19" name="Rectangle 18"/>
          <p:cNvSpPr/>
          <p:nvPr/>
        </p:nvSpPr>
        <p:spPr>
          <a:xfrm>
            <a:off x="2351798" y="4766270"/>
            <a:ext cx="755335" cy="1569660"/>
          </a:xfrm>
          <a:prstGeom prst="rect">
            <a:avLst/>
          </a:prstGeom>
        </p:spPr>
        <p:txBody>
          <a:bodyPr wrap="none">
            <a:spAutoFit/>
          </a:bodyPr>
          <a:lstStyle/>
          <a:p>
            <a:pPr algn="ctr"/>
            <a:r>
              <a:rPr lang="en-US" sz="96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a:t>
            </a:r>
          </a:p>
        </p:txBody>
      </p:sp>
    </p:spTree>
    <p:extLst>
      <p:ext uri="{BB962C8B-B14F-4D97-AF65-F5344CB8AC3E}">
        <p14:creationId xmlns:p14="http://schemas.microsoft.com/office/powerpoint/2010/main" val="3508995762"/>
      </p:ext>
    </p:extLst>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85800"/>
            <a:ext cx="7681913" cy="2971800"/>
          </a:xfrm>
        </p:spPr>
        <p:txBody>
          <a:bodyPr/>
          <a:lstStyle/>
          <a:p>
            <a:pPr algn="ctr"/>
            <a:r>
              <a:rPr lang="en-US" sz="6000" dirty="0" smtClean="0"/>
              <a:t>Top 10 Questions</a:t>
            </a:r>
            <a:endParaRPr lang="en-US" sz="4400" dirty="0"/>
          </a:p>
        </p:txBody>
      </p:sp>
      <p:sp>
        <p:nvSpPr>
          <p:cNvPr id="3" name="Subtitle 2"/>
          <p:cNvSpPr>
            <a:spLocks noGrp="1"/>
          </p:cNvSpPr>
          <p:nvPr>
            <p:ph type="subTitle" idx="1"/>
          </p:nvPr>
        </p:nvSpPr>
        <p:spPr>
          <a:xfrm>
            <a:off x="5334001" y="3962400"/>
            <a:ext cx="3810000" cy="1295400"/>
          </a:xfrm>
        </p:spPr>
        <p:txBody>
          <a:bodyPr/>
          <a:lstStyle/>
          <a:p>
            <a:pPr algn="ctr"/>
            <a:r>
              <a:rPr lang="en-US" dirty="0" smtClean="0"/>
              <a:t>Additional FAQs </a:t>
            </a:r>
          </a:p>
          <a:p>
            <a:pPr algn="ctr"/>
            <a:r>
              <a:rPr lang="en-US" dirty="0" smtClean="0"/>
              <a:t>available on the </a:t>
            </a:r>
          </a:p>
          <a:p>
            <a:pPr algn="ctr"/>
            <a:r>
              <a:rPr lang="en-US" dirty="0" smtClean="0"/>
              <a:t>USOE Website</a:t>
            </a:r>
          </a:p>
        </p:txBody>
      </p:sp>
      <p:pic>
        <p:nvPicPr>
          <p:cNvPr id="4" name="Picture 3" descr="New USOE Logo no border.jpg"/>
          <p:cNvPicPr>
            <a:picLocks noChangeAspect="1"/>
          </p:cNvPicPr>
          <p:nvPr/>
        </p:nvPicPr>
        <p:blipFill>
          <a:blip r:embed="rId2" cstate="print"/>
          <a:stretch>
            <a:fillRect/>
          </a:stretch>
        </p:blipFill>
        <p:spPr>
          <a:xfrm>
            <a:off x="3124200" y="6324601"/>
            <a:ext cx="2895600" cy="457199"/>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981200"/>
            <a:ext cx="5454769" cy="3200400"/>
          </a:xfrm>
          <a:prstGeom prst="rect">
            <a:avLst/>
          </a:prstGeom>
        </p:spPr>
      </p:pic>
      <p:sp>
        <p:nvSpPr>
          <p:cNvPr id="6" name="TextBox 5"/>
          <p:cNvSpPr txBox="1"/>
          <p:nvPr/>
        </p:nvSpPr>
        <p:spPr>
          <a:xfrm>
            <a:off x="170543" y="5410200"/>
            <a:ext cx="8991600" cy="738664"/>
          </a:xfrm>
          <a:prstGeom prst="rect">
            <a:avLst/>
          </a:prstGeom>
          <a:noFill/>
        </p:spPr>
        <p:txBody>
          <a:bodyPr wrap="square" rtlCol="0">
            <a:spAutoFit/>
          </a:bodyPr>
          <a:lstStyle/>
          <a:p>
            <a:r>
              <a:rPr lang="en-US" sz="2400" u="sng" dirty="0">
                <a:hlinkClick r:id="rId4"/>
              </a:rPr>
              <a:t>http://usoewebstage/assessment/Adaptive-Assessment-System.aspx</a:t>
            </a:r>
            <a:endParaRPr lang="en-US" sz="2400" dirty="0"/>
          </a:p>
          <a:p>
            <a:endParaRPr lang="en-US" dirty="0"/>
          </a:p>
        </p:txBody>
      </p:sp>
    </p:spTree>
    <p:extLst>
      <p:ext uri="{BB962C8B-B14F-4D97-AF65-F5344CB8AC3E}">
        <p14:creationId xmlns:p14="http://schemas.microsoft.com/office/powerpoint/2010/main" val="3307739575"/>
      </p:ext>
    </p:extLst>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Top 10 Questions</a:t>
            </a:r>
            <a:endParaRPr lang="en-US" dirty="0"/>
          </a:p>
        </p:txBody>
      </p:sp>
      <p:sp>
        <p:nvSpPr>
          <p:cNvPr id="3" name="Text Placeholder 2"/>
          <p:cNvSpPr>
            <a:spLocks noGrp="1"/>
          </p:cNvSpPr>
          <p:nvPr>
            <p:ph type="body" sz="quarter" idx="10"/>
          </p:nvPr>
        </p:nvSpPr>
        <p:spPr>
          <a:xfrm>
            <a:off x="381000" y="1411552"/>
            <a:ext cx="8382000" cy="5515356"/>
          </a:xfrm>
        </p:spPr>
        <p:txBody>
          <a:bodyPr/>
          <a:lstStyle/>
          <a:p>
            <a:pPr marL="514350" indent="-514350">
              <a:buFont typeface="+mj-lt"/>
              <a:buAutoNum type="arabicPeriod"/>
            </a:pPr>
            <a:r>
              <a:rPr lang="en-US" sz="2400" dirty="0" smtClean="0"/>
              <a:t>What was </a:t>
            </a:r>
            <a:r>
              <a:rPr lang="en-US" sz="2400" dirty="0"/>
              <a:t>the </a:t>
            </a:r>
            <a:r>
              <a:rPr lang="en-US" sz="2400" dirty="0" smtClean="0"/>
              <a:t>selection process?</a:t>
            </a:r>
          </a:p>
          <a:p>
            <a:pPr marL="514350" indent="-514350">
              <a:buFont typeface="+mj-lt"/>
              <a:buAutoNum type="arabicPeriod"/>
            </a:pPr>
            <a:r>
              <a:rPr lang="en-US" sz="2400" dirty="0" smtClean="0"/>
              <a:t>What are the </a:t>
            </a:r>
            <a:r>
              <a:rPr lang="en-US" sz="2400" dirty="0"/>
              <a:t>state purchasing </a:t>
            </a:r>
            <a:r>
              <a:rPr lang="en-US" sz="2400" dirty="0" smtClean="0"/>
              <a:t>requirements?</a:t>
            </a:r>
          </a:p>
          <a:p>
            <a:pPr marL="514350" indent="-514350">
              <a:buFont typeface="+mj-lt"/>
              <a:buAutoNum type="arabicPeriod"/>
            </a:pPr>
            <a:r>
              <a:rPr lang="en-US" sz="2400" dirty="0" smtClean="0"/>
              <a:t>Who  </a:t>
            </a:r>
            <a:r>
              <a:rPr lang="en-US" sz="2400" dirty="0"/>
              <a:t>was awarded the </a:t>
            </a:r>
            <a:r>
              <a:rPr lang="en-US" sz="2400" dirty="0" smtClean="0"/>
              <a:t>contract?</a:t>
            </a:r>
          </a:p>
          <a:p>
            <a:pPr marL="514350" indent="-514350">
              <a:buFont typeface="+mj-lt"/>
              <a:buAutoNum type="arabicPeriod"/>
            </a:pPr>
            <a:r>
              <a:rPr lang="en-US" sz="2400" dirty="0" smtClean="0"/>
              <a:t>What </a:t>
            </a:r>
            <a:r>
              <a:rPr lang="en-US" sz="2400" dirty="0"/>
              <a:t>is the new assessment </a:t>
            </a:r>
            <a:r>
              <a:rPr lang="en-US" sz="2400" dirty="0" smtClean="0"/>
              <a:t>system?</a:t>
            </a:r>
          </a:p>
          <a:p>
            <a:pPr marL="514350" indent="-514350">
              <a:buFont typeface="+mj-lt"/>
              <a:buAutoNum type="arabicPeriod"/>
            </a:pPr>
            <a:r>
              <a:rPr lang="en-US" sz="2400" dirty="0" smtClean="0"/>
              <a:t>Will low and high </a:t>
            </a:r>
            <a:r>
              <a:rPr lang="en-US" sz="2400" dirty="0"/>
              <a:t>achieving students be </a:t>
            </a:r>
            <a:r>
              <a:rPr lang="en-US" sz="2400" dirty="0" smtClean="0"/>
              <a:t>accurately assessed?</a:t>
            </a:r>
          </a:p>
          <a:p>
            <a:pPr marL="514350" indent="-514350">
              <a:buFont typeface="+mj-lt"/>
              <a:buAutoNum type="arabicPeriod"/>
            </a:pPr>
            <a:r>
              <a:rPr lang="en-US" sz="2400" dirty="0" smtClean="0"/>
              <a:t>Will </a:t>
            </a:r>
            <a:r>
              <a:rPr lang="en-US" sz="2400" dirty="0"/>
              <a:t>the assessment include national </a:t>
            </a:r>
            <a:r>
              <a:rPr lang="en-US" sz="2400" dirty="0" smtClean="0"/>
              <a:t>norms?</a:t>
            </a:r>
          </a:p>
          <a:p>
            <a:pPr marL="514350" indent="-514350">
              <a:buFont typeface="+mj-lt"/>
              <a:buAutoNum type="arabicPeriod"/>
            </a:pPr>
            <a:r>
              <a:rPr lang="en-US" sz="2400" dirty="0" smtClean="0"/>
              <a:t>What </a:t>
            </a:r>
            <a:r>
              <a:rPr lang="en-US" sz="2400" dirty="0"/>
              <a:t>is the implementation </a:t>
            </a:r>
            <a:r>
              <a:rPr lang="en-US" sz="2400" dirty="0" smtClean="0"/>
              <a:t>timeline?</a:t>
            </a:r>
          </a:p>
          <a:p>
            <a:pPr marL="514350" indent="-514350">
              <a:buFont typeface="+mj-lt"/>
              <a:buAutoNum type="arabicPeriod"/>
            </a:pPr>
            <a:r>
              <a:rPr lang="en-US" sz="2400" dirty="0" smtClean="0"/>
              <a:t>What </a:t>
            </a:r>
            <a:r>
              <a:rPr lang="en-US" sz="2400" dirty="0"/>
              <a:t>is the transition </a:t>
            </a:r>
            <a:r>
              <a:rPr lang="en-US" sz="2400" dirty="0" smtClean="0"/>
              <a:t>plan?</a:t>
            </a:r>
          </a:p>
          <a:p>
            <a:pPr marL="514350" indent="-514350">
              <a:buFont typeface="+mj-lt"/>
              <a:buAutoNum type="arabicPeriod"/>
            </a:pPr>
            <a:r>
              <a:rPr lang="en-US" sz="2400" dirty="0"/>
              <a:t>What assessment reports will be available</a:t>
            </a:r>
            <a:r>
              <a:rPr lang="en-US" sz="2400" dirty="0" smtClean="0"/>
              <a:t>?</a:t>
            </a:r>
          </a:p>
          <a:p>
            <a:pPr marL="514350" indent="-514350">
              <a:buFont typeface="+mj-lt"/>
              <a:buAutoNum type="arabicPeriod"/>
            </a:pPr>
            <a:r>
              <a:rPr lang="en-US" sz="2400" dirty="0" smtClean="0"/>
              <a:t>What are the terms of the AIR contract?</a:t>
            </a:r>
            <a:r>
              <a:rPr lang="en-US" dirty="0"/>
              <a:t/>
            </a:r>
            <a:br>
              <a:rPr lang="en-US" dirty="0"/>
            </a:br>
            <a:endParaRPr lang="en-US" dirty="0" smtClean="0"/>
          </a:p>
          <a:p>
            <a:endParaRPr lang="en-US" dirty="0" smtClean="0"/>
          </a:p>
          <a:p>
            <a:endParaRPr lang="en-US" dirty="0"/>
          </a:p>
        </p:txBody>
      </p:sp>
      <p:pic>
        <p:nvPicPr>
          <p:cNvPr id="4" name="Picture 3" descr="New USOE Logo no border.jpg"/>
          <p:cNvPicPr>
            <a:picLocks noChangeAspect="1"/>
          </p:cNvPicPr>
          <p:nvPr/>
        </p:nvPicPr>
        <p:blipFill>
          <a:blip r:embed="rId2" cstate="print"/>
          <a:stretch>
            <a:fillRect/>
          </a:stretch>
        </p:blipFill>
        <p:spPr>
          <a:xfrm>
            <a:off x="3124200" y="6324601"/>
            <a:ext cx="2895600" cy="457199"/>
          </a:xfrm>
          <a:prstGeom prst="rect">
            <a:avLst/>
          </a:prstGeom>
        </p:spPr>
      </p:pic>
    </p:spTree>
    <p:extLst>
      <p:ext uri="{BB962C8B-B14F-4D97-AF65-F5344CB8AC3E}">
        <p14:creationId xmlns:p14="http://schemas.microsoft.com/office/powerpoint/2010/main" val="2458036970"/>
      </p:ext>
    </p:extLst>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85800"/>
            <a:ext cx="7681913" cy="2971800"/>
          </a:xfrm>
        </p:spPr>
        <p:txBody>
          <a:bodyPr/>
          <a:lstStyle/>
          <a:p>
            <a:pPr algn="ctr"/>
            <a:r>
              <a:rPr lang="en-US" sz="6000" dirty="0" smtClean="0"/>
              <a:t>FAQ #1</a:t>
            </a:r>
            <a:br>
              <a:rPr lang="en-US" sz="6000" dirty="0" smtClean="0"/>
            </a:br>
            <a:r>
              <a:rPr lang="en-US" sz="6000" dirty="0" smtClean="0"/>
              <a:t/>
            </a:r>
            <a:br>
              <a:rPr lang="en-US" sz="6000" dirty="0" smtClean="0"/>
            </a:br>
            <a:r>
              <a:rPr lang="en-US" sz="4800" dirty="0" smtClean="0"/>
              <a:t>What was the process </a:t>
            </a:r>
            <a:br>
              <a:rPr lang="en-US" sz="4800" dirty="0" smtClean="0"/>
            </a:br>
            <a:r>
              <a:rPr lang="en-US" sz="4800" dirty="0" smtClean="0"/>
              <a:t>to select a state computer adaptive assessment system?</a:t>
            </a:r>
            <a:endParaRPr lang="en-US" sz="4800" dirty="0"/>
          </a:p>
        </p:txBody>
      </p:sp>
      <p:sp>
        <p:nvSpPr>
          <p:cNvPr id="3" name="Subtitle 2"/>
          <p:cNvSpPr>
            <a:spLocks noGrp="1"/>
          </p:cNvSpPr>
          <p:nvPr>
            <p:ph type="subTitle" idx="1"/>
          </p:nvPr>
        </p:nvSpPr>
        <p:spPr/>
        <p:txBody>
          <a:bodyPr/>
          <a:lstStyle/>
          <a:p>
            <a:pPr algn="ctr"/>
            <a:endParaRPr lang="en-US" dirty="0"/>
          </a:p>
        </p:txBody>
      </p:sp>
      <p:pic>
        <p:nvPicPr>
          <p:cNvPr id="4" name="Picture 3" descr="New USOE Logo no border.jpg"/>
          <p:cNvPicPr>
            <a:picLocks noChangeAspect="1"/>
          </p:cNvPicPr>
          <p:nvPr/>
        </p:nvPicPr>
        <p:blipFill>
          <a:blip r:embed="rId2" cstate="print"/>
          <a:stretch>
            <a:fillRect/>
          </a:stretch>
        </p:blipFill>
        <p:spPr>
          <a:xfrm>
            <a:off x="3124200" y="6324601"/>
            <a:ext cx="2895600" cy="457199"/>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05600" y="2"/>
            <a:ext cx="2286000" cy="2393718"/>
          </a:xfrm>
          <a:prstGeom prst="rect">
            <a:avLst/>
          </a:prstGeom>
        </p:spPr>
      </p:pic>
    </p:spTree>
    <p:extLst>
      <p:ext uri="{BB962C8B-B14F-4D97-AF65-F5344CB8AC3E}">
        <p14:creationId xmlns:p14="http://schemas.microsoft.com/office/powerpoint/2010/main" val="1212315509"/>
      </p:ext>
    </p:extLst>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RFP Process</a:t>
            </a:r>
            <a:endParaRPr lang="en-US" dirty="0"/>
          </a:p>
        </p:txBody>
      </p:sp>
      <p:sp>
        <p:nvSpPr>
          <p:cNvPr id="3" name="Text Placeholder 2"/>
          <p:cNvSpPr>
            <a:spLocks noGrp="1"/>
          </p:cNvSpPr>
          <p:nvPr>
            <p:ph type="body" sz="quarter" idx="10"/>
          </p:nvPr>
        </p:nvSpPr>
        <p:spPr>
          <a:xfrm>
            <a:off x="381000" y="1411552"/>
            <a:ext cx="8382000" cy="5970865"/>
          </a:xfrm>
        </p:spPr>
        <p:txBody>
          <a:bodyPr/>
          <a:lstStyle/>
          <a:p>
            <a:r>
              <a:rPr lang="en-US" dirty="0"/>
              <a:t>Board Leadership </a:t>
            </a:r>
            <a:r>
              <a:rPr lang="en-US" dirty="0" smtClean="0"/>
              <a:t>selected </a:t>
            </a:r>
            <a:r>
              <a:rPr lang="en-US" dirty="0"/>
              <a:t>the RFP Writing committee </a:t>
            </a:r>
            <a:r>
              <a:rPr lang="en-US" dirty="0" smtClean="0"/>
              <a:t>members</a:t>
            </a:r>
          </a:p>
          <a:p>
            <a:pPr lvl="1"/>
            <a:r>
              <a:rPr lang="en-US" dirty="0" smtClean="0"/>
              <a:t>Three Board members on the committee</a:t>
            </a:r>
          </a:p>
          <a:p>
            <a:r>
              <a:rPr lang="en-US" dirty="0"/>
              <a:t>Stakeholder survey for input into the RFP</a:t>
            </a:r>
          </a:p>
          <a:p>
            <a:r>
              <a:rPr lang="en-US" dirty="0" smtClean="0"/>
              <a:t>All Board members invited to review the RFP and provide input</a:t>
            </a:r>
          </a:p>
          <a:p>
            <a:r>
              <a:rPr lang="en-US" dirty="0"/>
              <a:t>Board Leadership selected the RFP </a:t>
            </a:r>
            <a:r>
              <a:rPr lang="en-US" dirty="0" smtClean="0"/>
              <a:t>Selection </a:t>
            </a:r>
            <a:r>
              <a:rPr lang="en-US" dirty="0"/>
              <a:t>committee members</a:t>
            </a:r>
          </a:p>
          <a:p>
            <a:pPr lvl="1"/>
            <a:r>
              <a:rPr lang="en-US" dirty="0" smtClean="0"/>
              <a:t>Two </a:t>
            </a:r>
            <a:r>
              <a:rPr lang="en-US" dirty="0"/>
              <a:t>Board members on the committee</a:t>
            </a:r>
            <a:endParaRPr lang="en-US" dirty="0" smtClean="0"/>
          </a:p>
          <a:p>
            <a:endParaRPr lang="en-US" dirty="0" smtClean="0"/>
          </a:p>
          <a:p>
            <a:endParaRPr lang="en-US" dirty="0" smtClean="0"/>
          </a:p>
          <a:p>
            <a:endParaRPr lang="en-US" dirty="0"/>
          </a:p>
        </p:txBody>
      </p:sp>
      <p:pic>
        <p:nvPicPr>
          <p:cNvPr id="4" name="Picture 3" descr="New USOE Logo no border.jpg"/>
          <p:cNvPicPr>
            <a:picLocks noChangeAspect="1"/>
          </p:cNvPicPr>
          <p:nvPr/>
        </p:nvPicPr>
        <p:blipFill>
          <a:blip r:embed="rId2" cstate="print"/>
          <a:stretch>
            <a:fillRect/>
          </a:stretch>
        </p:blipFill>
        <p:spPr>
          <a:xfrm>
            <a:off x="3124200" y="6324601"/>
            <a:ext cx="2895600" cy="457199"/>
          </a:xfrm>
          <a:prstGeom prst="rect">
            <a:avLst/>
          </a:prstGeom>
        </p:spPr>
      </p:pic>
    </p:spTree>
    <p:extLst>
      <p:ext uri="{BB962C8B-B14F-4D97-AF65-F5344CB8AC3E}">
        <p14:creationId xmlns:p14="http://schemas.microsoft.com/office/powerpoint/2010/main" val="563853786"/>
      </p:ext>
    </p:extLst>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30188"/>
            <a:ext cx="8382000" cy="1329595"/>
          </a:xfrm>
        </p:spPr>
        <p:txBody>
          <a:bodyPr/>
          <a:lstStyle/>
          <a:p>
            <a:r>
              <a:rPr lang="en-US" dirty="0" smtClean="0"/>
              <a:t>Superintendent Charge to RFP Writing Committee</a:t>
            </a:r>
            <a:endParaRPr lang="en-US" dirty="0"/>
          </a:p>
        </p:txBody>
      </p:sp>
      <p:sp>
        <p:nvSpPr>
          <p:cNvPr id="3" name="Text Placeholder 2"/>
          <p:cNvSpPr>
            <a:spLocks noGrp="1"/>
          </p:cNvSpPr>
          <p:nvPr>
            <p:ph type="body" sz="quarter" idx="10"/>
          </p:nvPr>
        </p:nvSpPr>
        <p:spPr>
          <a:xfrm>
            <a:off x="381000" y="2133600"/>
            <a:ext cx="8382000" cy="2757678"/>
          </a:xfrm>
        </p:spPr>
        <p:txBody>
          <a:bodyPr/>
          <a:lstStyle/>
          <a:p>
            <a:pPr marL="0" indent="0">
              <a:buNone/>
            </a:pPr>
            <a:r>
              <a:rPr lang="en-US" dirty="0" smtClean="0"/>
              <a:t>“Write an RFP that engages the broadest spectrum possible in the marketplace and encourages innovative solutions that will result in an assessment system that meets all the needs of Utah students and educators”</a:t>
            </a:r>
          </a:p>
          <a:p>
            <a:endParaRPr lang="en-US" dirty="0"/>
          </a:p>
        </p:txBody>
      </p:sp>
      <p:pic>
        <p:nvPicPr>
          <p:cNvPr id="4" name="Picture 3" descr="New USOE Logo no border.jpg"/>
          <p:cNvPicPr>
            <a:picLocks noChangeAspect="1"/>
          </p:cNvPicPr>
          <p:nvPr/>
        </p:nvPicPr>
        <p:blipFill>
          <a:blip r:embed="rId2" cstate="print"/>
          <a:stretch>
            <a:fillRect/>
          </a:stretch>
        </p:blipFill>
        <p:spPr>
          <a:xfrm>
            <a:off x="3124200" y="6324601"/>
            <a:ext cx="2895600" cy="457199"/>
          </a:xfrm>
          <a:prstGeom prst="rect">
            <a:avLst/>
          </a:prstGeom>
        </p:spPr>
      </p:pic>
    </p:spTree>
    <p:extLst>
      <p:ext uri="{BB962C8B-B14F-4D97-AF65-F5344CB8AC3E}">
        <p14:creationId xmlns:p14="http://schemas.microsoft.com/office/powerpoint/2010/main" val="3126133081"/>
      </p:ext>
    </p:extLst>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30188"/>
            <a:ext cx="8382000" cy="1329595"/>
          </a:xfrm>
        </p:spPr>
        <p:txBody>
          <a:bodyPr/>
          <a:lstStyle/>
          <a:p>
            <a:r>
              <a:rPr lang="en-US" dirty="0" smtClean="0"/>
              <a:t>State Purchasing Charge to  the RFP Selection Committee</a:t>
            </a:r>
            <a:endParaRPr lang="en-US" dirty="0"/>
          </a:p>
        </p:txBody>
      </p:sp>
      <p:sp>
        <p:nvSpPr>
          <p:cNvPr id="3" name="Text Placeholder 2"/>
          <p:cNvSpPr>
            <a:spLocks noGrp="1"/>
          </p:cNvSpPr>
          <p:nvPr>
            <p:ph type="body" sz="quarter" idx="10"/>
          </p:nvPr>
        </p:nvSpPr>
        <p:spPr>
          <a:xfrm>
            <a:off x="381000" y="2133600"/>
            <a:ext cx="7620000" cy="1871282"/>
          </a:xfrm>
        </p:spPr>
        <p:txBody>
          <a:bodyPr/>
          <a:lstStyle/>
          <a:p>
            <a:pPr marL="0" indent="0">
              <a:buNone/>
            </a:pPr>
            <a:r>
              <a:rPr lang="en-US" dirty="0" smtClean="0"/>
              <a:t>“Review all proposals and make a recommendation for the proposal that best meets the requirements in the RFP”</a:t>
            </a:r>
          </a:p>
          <a:p>
            <a:endParaRPr lang="en-US" dirty="0"/>
          </a:p>
        </p:txBody>
      </p:sp>
      <p:pic>
        <p:nvPicPr>
          <p:cNvPr id="4" name="Picture 3" descr="New USOE Logo no border.jpg"/>
          <p:cNvPicPr>
            <a:picLocks noChangeAspect="1"/>
          </p:cNvPicPr>
          <p:nvPr/>
        </p:nvPicPr>
        <p:blipFill>
          <a:blip r:embed="rId2" cstate="print"/>
          <a:stretch>
            <a:fillRect/>
          </a:stretch>
        </p:blipFill>
        <p:spPr>
          <a:xfrm>
            <a:off x="3124200" y="6324601"/>
            <a:ext cx="2895600" cy="457199"/>
          </a:xfrm>
          <a:prstGeom prst="rect">
            <a:avLst/>
          </a:prstGeom>
        </p:spPr>
      </p:pic>
    </p:spTree>
    <p:extLst>
      <p:ext uri="{BB962C8B-B14F-4D97-AF65-F5344CB8AC3E}">
        <p14:creationId xmlns:p14="http://schemas.microsoft.com/office/powerpoint/2010/main" val="3581614802"/>
      </p:ext>
    </p:extLst>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85800"/>
            <a:ext cx="7681913" cy="2971800"/>
          </a:xfrm>
        </p:spPr>
        <p:txBody>
          <a:bodyPr/>
          <a:lstStyle/>
          <a:p>
            <a:r>
              <a:rPr lang="en-US" sz="6000" dirty="0" smtClean="0"/>
              <a:t>FAQ #2</a:t>
            </a:r>
            <a:br>
              <a:rPr lang="en-US" sz="6000" dirty="0" smtClean="0"/>
            </a:br>
            <a:r>
              <a:rPr lang="en-US" sz="6000" dirty="0" smtClean="0"/>
              <a:t/>
            </a:r>
            <a:br>
              <a:rPr lang="en-US" sz="6000" dirty="0" smtClean="0"/>
            </a:br>
            <a:r>
              <a:rPr lang="en-US" sz="4800" dirty="0" smtClean="0"/>
              <a:t>What are the </a:t>
            </a:r>
            <a:br>
              <a:rPr lang="en-US" sz="4800" dirty="0" smtClean="0"/>
            </a:br>
            <a:r>
              <a:rPr lang="en-US" sz="4800" dirty="0" smtClean="0"/>
              <a:t>State Purchasing </a:t>
            </a:r>
            <a:br>
              <a:rPr lang="en-US" sz="4800" dirty="0" smtClean="0"/>
            </a:br>
            <a:r>
              <a:rPr lang="en-US" sz="4800" dirty="0" smtClean="0"/>
              <a:t>requirements and processes?</a:t>
            </a:r>
            <a:endParaRPr lang="en-US" sz="4800" dirty="0"/>
          </a:p>
        </p:txBody>
      </p:sp>
      <p:sp>
        <p:nvSpPr>
          <p:cNvPr id="3" name="Subtitle 2"/>
          <p:cNvSpPr>
            <a:spLocks noGrp="1"/>
          </p:cNvSpPr>
          <p:nvPr>
            <p:ph type="subTitle" idx="1"/>
          </p:nvPr>
        </p:nvSpPr>
        <p:spPr/>
        <p:txBody>
          <a:bodyPr/>
          <a:lstStyle/>
          <a:p>
            <a:pPr algn="ctr"/>
            <a:endParaRPr lang="en-US" dirty="0"/>
          </a:p>
        </p:txBody>
      </p:sp>
      <p:pic>
        <p:nvPicPr>
          <p:cNvPr id="4" name="Picture 3" descr="New USOE Logo no border.jpg"/>
          <p:cNvPicPr>
            <a:picLocks noChangeAspect="1"/>
          </p:cNvPicPr>
          <p:nvPr/>
        </p:nvPicPr>
        <p:blipFill>
          <a:blip r:embed="rId2" cstate="print"/>
          <a:stretch>
            <a:fillRect/>
          </a:stretch>
        </p:blipFill>
        <p:spPr>
          <a:xfrm>
            <a:off x="3124200" y="6324601"/>
            <a:ext cx="2895600" cy="457199"/>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34894" y="152400"/>
            <a:ext cx="4074288" cy="3352800"/>
          </a:xfrm>
          <a:prstGeom prst="rect">
            <a:avLst/>
          </a:prstGeom>
        </p:spPr>
      </p:pic>
    </p:spTree>
    <p:extLst>
      <p:ext uri="{BB962C8B-B14F-4D97-AF65-F5344CB8AC3E}">
        <p14:creationId xmlns:p14="http://schemas.microsoft.com/office/powerpoint/2010/main" val="4266906490"/>
      </p:ext>
    </p:extLst>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State Purchasing Requirements</a:t>
            </a:r>
            <a:endParaRPr lang="en-US" dirty="0"/>
          </a:p>
        </p:txBody>
      </p:sp>
      <p:sp>
        <p:nvSpPr>
          <p:cNvPr id="3" name="Text Placeholder 2"/>
          <p:cNvSpPr>
            <a:spLocks noGrp="1"/>
          </p:cNvSpPr>
          <p:nvPr>
            <p:ph type="body" sz="quarter" idx="10"/>
          </p:nvPr>
        </p:nvSpPr>
        <p:spPr>
          <a:xfrm>
            <a:off x="381000" y="1411552"/>
            <a:ext cx="8382000" cy="5250668"/>
          </a:xfrm>
        </p:spPr>
        <p:txBody>
          <a:bodyPr/>
          <a:lstStyle/>
          <a:p>
            <a:r>
              <a:rPr lang="en-US" dirty="0" smtClean="0"/>
              <a:t>RFP written by experts in the subject matter</a:t>
            </a:r>
          </a:p>
          <a:p>
            <a:r>
              <a:rPr lang="en-US" dirty="0" smtClean="0"/>
              <a:t>Internal Review by Procurement officer</a:t>
            </a:r>
          </a:p>
          <a:p>
            <a:r>
              <a:rPr lang="en-US" dirty="0" smtClean="0"/>
              <a:t>State Purchasing Review</a:t>
            </a:r>
          </a:p>
          <a:p>
            <a:r>
              <a:rPr lang="en-US" dirty="0" smtClean="0"/>
              <a:t>RFP Released to the public</a:t>
            </a:r>
          </a:p>
          <a:p>
            <a:r>
              <a:rPr lang="en-US" dirty="0" smtClean="0"/>
              <a:t>Proposals Evaluated and Scored</a:t>
            </a:r>
          </a:p>
          <a:p>
            <a:pPr lvl="1"/>
            <a:r>
              <a:rPr lang="en-US" dirty="0" smtClean="0"/>
              <a:t>State Purchasing determines cost points (30%)</a:t>
            </a:r>
          </a:p>
          <a:p>
            <a:r>
              <a:rPr lang="en-US" dirty="0" smtClean="0"/>
              <a:t>State Purchasing awards contract</a:t>
            </a:r>
          </a:p>
          <a:p>
            <a:endParaRPr lang="en-US" dirty="0" smtClean="0"/>
          </a:p>
          <a:p>
            <a:endParaRPr lang="en-US" dirty="0" smtClean="0"/>
          </a:p>
          <a:p>
            <a:endParaRPr lang="en-US" dirty="0"/>
          </a:p>
        </p:txBody>
      </p:sp>
      <p:pic>
        <p:nvPicPr>
          <p:cNvPr id="4" name="Picture 3" descr="New USOE Logo no border.jpg"/>
          <p:cNvPicPr>
            <a:picLocks noChangeAspect="1"/>
          </p:cNvPicPr>
          <p:nvPr/>
        </p:nvPicPr>
        <p:blipFill>
          <a:blip r:embed="rId2" cstate="print"/>
          <a:stretch>
            <a:fillRect/>
          </a:stretch>
        </p:blipFill>
        <p:spPr>
          <a:xfrm>
            <a:off x="3124200" y="6324601"/>
            <a:ext cx="2895600" cy="457199"/>
          </a:xfrm>
          <a:prstGeom prst="rect">
            <a:avLst/>
          </a:prstGeom>
        </p:spPr>
      </p:pic>
    </p:spTree>
    <p:extLst>
      <p:ext uri="{BB962C8B-B14F-4D97-AF65-F5344CB8AC3E}">
        <p14:creationId xmlns:p14="http://schemas.microsoft.com/office/powerpoint/2010/main" val="3956444651"/>
      </p:ext>
    </p:extLst>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85800"/>
            <a:ext cx="7681913" cy="4191000"/>
          </a:xfrm>
        </p:spPr>
        <p:txBody>
          <a:bodyPr/>
          <a:lstStyle/>
          <a:p>
            <a:pPr algn="ctr"/>
            <a:r>
              <a:rPr lang="en-US" sz="6000" dirty="0" smtClean="0"/>
              <a:t>FAQ #3</a:t>
            </a:r>
            <a:br>
              <a:rPr lang="en-US" sz="6000" dirty="0" smtClean="0"/>
            </a:br>
            <a:r>
              <a:rPr lang="en-US" sz="6000" dirty="0" smtClean="0"/>
              <a:t/>
            </a:r>
            <a:br>
              <a:rPr lang="en-US" sz="6000" dirty="0" smtClean="0"/>
            </a:br>
            <a:r>
              <a:rPr lang="en-US" sz="6000" dirty="0" smtClean="0"/>
              <a:t/>
            </a:r>
            <a:br>
              <a:rPr lang="en-US" sz="6000" dirty="0" smtClean="0"/>
            </a:br>
            <a:r>
              <a:rPr lang="en-US" sz="4800" dirty="0" smtClean="0"/>
              <a:t>Who was awarded the contract to assist Utah in developing and administering the computer adaptive assessment system? </a:t>
            </a:r>
            <a:endParaRPr lang="en-US" sz="4800" dirty="0"/>
          </a:p>
        </p:txBody>
      </p:sp>
      <p:sp>
        <p:nvSpPr>
          <p:cNvPr id="3" name="Subtitle 2"/>
          <p:cNvSpPr>
            <a:spLocks noGrp="1"/>
          </p:cNvSpPr>
          <p:nvPr>
            <p:ph type="subTitle" idx="1"/>
          </p:nvPr>
        </p:nvSpPr>
        <p:spPr/>
        <p:txBody>
          <a:bodyPr/>
          <a:lstStyle/>
          <a:p>
            <a:pPr algn="ctr"/>
            <a:endParaRPr lang="en-US" dirty="0"/>
          </a:p>
        </p:txBody>
      </p:sp>
      <p:pic>
        <p:nvPicPr>
          <p:cNvPr id="4" name="Picture 3" descr="New USOE Logo no border.jpg"/>
          <p:cNvPicPr>
            <a:picLocks noChangeAspect="1"/>
          </p:cNvPicPr>
          <p:nvPr/>
        </p:nvPicPr>
        <p:blipFill>
          <a:blip r:embed="rId2" cstate="print"/>
          <a:stretch>
            <a:fillRect/>
          </a:stretch>
        </p:blipFill>
        <p:spPr>
          <a:xfrm>
            <a:off x="3124200" y="6324601"/>
            <a:ext cx="2895600" cy="457199"/>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669" y="76200"/>
            <a:ext cx="3009979" cy="2895600"/>
          </a:xfrm>
          <a:prstGeom prst="rect">
            <a:avLst/>
          </a:prstGeom>
        </p:spPr>
      </p:pic>
    </p:spTree>
    <p:extLst>
      <p:ext uri="{BB962C8B-B14F-4D97-AF65-F5344CB8AC3E}">
        <p14:creationId xmlns:p14="http://schemas.microsoft.com/office/powerpoint/2010/main" val="4207616796"/>
      </p:ext>
    </p:extLst>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30188"/>
            <a:ext cx="8534400" cy="1329595"/>
          </a:xfrm>
        </p:spPr>
        <p:txBody>
          <a:bodyPr/>
          <a:lstStyle/>
          <a:p>
            <a:r>
              <a:rPr lang="en-US" dirty="0" smtClean="0"/>
              <a:t>American Institute for Research - AIR</a:t>
            </a:r>
            <a:endParaRPr lang="en-US" dirty="0"/>
          </a:p>
        </p:txBody>
      </p:sp>
      <p:sp>
        <p:nvSpPr>
          <p:cNvPr id="3" name="Text Placeholder 2"/>
          <p:cNvSpPr>
            <a:spLocks noGrp="1"/>
          </p:cNvSpPr>
          <p:nvPr>
            <p:ph type="body" sz="quarter" idx="10"/>
          </p:nvPr>
        </p:nvSpPr>
        <p:spPr>
          <a:xfrm>
            <a:off x="381000" y="1411552"/>
            <a:ext cx="8610600" cy="6571030"/>
          </a:xfrm>
        </p:spPr>
        <p:txBody>
          <a:bodyPr/>
          <a:lstStyle/>
          <a:p>
            <a:r>
              <a:rPr lang="en-US" dirty="0" smtClean="0"/>
              <a:t>Only State Computer Adaptive Systems </a:t>
            </a:r>
          </a:p>
          <a:p>
            <a:pPr lvl="1"/>
            <a:r>
              <a:rPr lang="en-US" dirty="0" smtClean="0"/>
              <a:t>Oregon, Delaware, Hawaii, Minnesota</a:t>
            </a:r>
          </a:p>
          <a:p>
            <a:pPr marL="517525" lvl="1" indent="0">
              <a:buNone/>
            </a:pPr>
            <a:endParaRPr lang="en-US" sz="1800" dirty="0" smtClean="0"/>
          </a:p>
          <a:p>
            <a:r>
              <a:rPr lang="en-US" dirty="0" smtClean="0"/>
              <a:t>60 years experience</a:t>
            </a:r>
          </a:p>
          <a:p>
            <a:pPr lvl="1"/>
            <a:r>
              <a:rPr lang="en-US" dirty="0" smtClean="0"/>
              <a:t>NAEP, TIMMS, PISA, other countries</a:t>
            </a:r>
          </a:p>
          <a:p>
            <a:pPr lvl="1"/>
            <a:r>
              <a:rPr lang="en-US" dirty="0" smtClean="0"/>
              <a:t>8 million tests each year (adaptive and paper/pencil)</a:t>
            </a:r>
          </a:p>
          <a:p>
            <a:pPr marL="517525" lvl="1" indent="0">
              <a:buNone/>
            </a:pPr>
            <a:endParaRPr lang="en-US" sz="1800" dirty="0" smtClean="0"/>
          </a:p>
          <a:p>
            <a:r>
              <a:rPr lang="en-US" dirty="0" smtClean="0"/>
              <a:t>One of 21 vendors for SBAC</a:t>
            </a:r>
          </a:p>
          <a:p>
            <a:pPr marL="0" indent="0">
              <a:buNone/>
            </a:pPr>
            <a:endParaRPr lang="en-US" sz="1800" dirty="0" smtClean="0"/>
          </a:p>
          <a:p>
            <a:r>
              <a:rPr lang="en-US" dirty="0" smtClean="0"/>
              <a:t>Only vendor with current </a:t>
            </a:r>
            <a:r>
              <a:rPr lang="en-US" dirty="0" err="1"/>
              <a:t>i</a:t>
            </a:r>
            <a:r>
              <a:rPr lang="en-US" dirty="0" err="1" smtClean="0"/>
              <a:t>Pad</a:t>
            </a:r>
            <a:r>
              <a:rPr lang="en-US" dirty="0" smtClean="0"/>
              <a:t> capability</a:t>
            </a:r>
          </a:p>
          <a:p>
            <a:endParaRPr lang="en-US" dirty="0" smtClean="0"/>
          </a:p>
          <a:p>
            <a:endParaRPr lang="en-US" dirty="0" smtClean="0"/>
          </a:p>
          <a:p>
            <a:endParaRPr lang="en-US" dirty="0" smtClean="0"/>
          </a:p>
          <a:p>
            <a:endParaRPr lang="en-US" dirty="0"/>
          </a:p>
        </p:txBody>
      </p:sp>
      <p:pic>
        <p:nvPicPr>
          <p:cNvPr id="4" name="Picture 3" descr="New USOE Logo no border.jpg"/>
          <p:cNvPicPr>
            <a:picLocks noChangeAspect="1"/>
          </p:cNvPicPr>
          <p:nvPr/>
        </p:nvPicPr>
        <p:blipFill>
          <a:blip r:embed="rId2" cstate="print"/>
          <a:stretch>
            <a:fillRect/>
          </a:stretch>
        </p:blipFill>
        <p:spPr>
          <a:xfrm>
            <a:off x="3124200" y="6324601"/>
            <a:ext cx="2895600" cy="457199"/>
          </a:xfrm>
          <a:prstGeom prst="rect">
            <a:avLst/>
          </a:prstGeom>
        </p:spPr>
      </p:pic>
    </p:spTree>
    <p:extLst>
      <p:ext uri="{BB962C8B-B14F-4D97-AF65-F5344CB8AC3E}">
        <p14:creationId xmlns:p14="http://schemas.microsoft.com/office/powerpoint/2010/main" val="3956444651"/>
      </p:ext>
    </p:extLst>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85800"/>
            <a:ext cx="7681913" cy="2971800"/>
          </a:xfrm>
        </p:spPr>
        <p:txBody>
          <a:bodyPr/>
          <a:lstStyle/>
          <a:p>
            <a:pPr algn="ctr"/>
            <a:r>
              <a:rPr lang="en-US" sz="6000" dirty="0" smtClean="0"/>
              <a:t>FAQ #4</a:t>
            </a:r>
            <a:br>
              <a:rPr lang="en-US" sz="6000" dirty="0" smtClean="0"/>
            </a:br>
            <a:r>
              <a:rPr lang="en-US" sz="4800" dirty="0" smtClean="0"/>
              <a:t>What is the new computer adaptive assessment system?</a:t>
            </a:r>
            <a:endParaRPr lang="en-US" sz="4800" dirty="0"/>
          </a:p>
        </p:txBody>
      </p:sp>
      <p:sp>
        <p:nvSpPr>
          <p:cNvPr id="3" name="Subtitle 2"/>
          <p:cNvSpPr>
            <a:spLocks noGrp="1"/>
          </p:cNvSpPr>
          <p:nvPr>
            <p:ph type="subTitle" idx="1"/>
          </p:nvPr>
        </p:nvSpPr>
        <p:spPr/>
        <p:txBody>
          <a:bodyPr/>
          <a:lstStyle/>
          <a:p>
            <a:pPr algn="ctr"/>
            <a:endParaRPr lang="en-US" dirty="0"/>
          </a:p>
        </p:txBody>
      </p:sp>
      <p:pic>
        <p:nvPicPr>
          <p:cNvPr id="4" name="Picture 3" descr="New USOE Logo no border.jpg"/>
          <p:cNvPicPr>
            <a:picLocks noChangeAspect="1"/>
          </p:cNvPicPr>
          <p:nvPr/>
        </p:nvPicPr>
        <p:blipFill>
          <a:blip r:embed="rId2" cstate="print"/>
          <a:stretch>
            <a:fillRect/>
          </a:stretch>
        </p:blipFill>
        <p:spPr>
          <a:xfrm>
            <a:off x="3124200" y="6324601"/>
            <a:ext cx="2895600" cy="457199"/>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3600" y="2918461"/>
            <a:ext cx="4571047" cy="3051174"/>
          </a:xfrm>
          <a:prstGeom prst="rect">
            <a:avLst/>
          </a:prstGeom>
        </p:spPr>
      </p:pic>
    </p:spTree>
    <p:extLst>
      <p:ext uri="{BB962C8B-B14F-4D97-AF65-F5344CB8AC3E}">
        <p14:creationId xmlns:p14="http://schemas.microsoft.com/office/powerpoint/2010/main" val="4266906490"/>
      </p:ext>
    </p:extLst>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30188"/>
            <a:ext cx="8382000" cy="498598"/>
          </a:xfrm>
        </p:spPr>
        <p:txBody>
          <a:bodyPr/>
          <a:lstStyle/>
          <a:p>
            <a:r>
              <a:rPr lang="en-US" sz="3600" dirty="0" smtClean="0"/>
              <a:t>Utah Computer Adaptive Assessment System</a:t>
            </a:r>
            <a:endParaRPr lang="en-US" sz="3600" dirty="0"/>
          </a:p>
        </p:txBody>
      </p:sp>
      <p:sp>
        <p:nvSpPr>
          <p:cNvPr id="3" name="Text Placeholder 2"/>
          <p:cNvSpPr>
            <a:spLocks noGrp="1"/>
          </p:cNvSpPr>
          <p:nvPr>
            <p:ph type="body" sz="quarter" idx="10"/>
          </p:nvPr>
        </p:nvSpPr>
        <p:spPr>
          <a:xfrm>
            <a:off x="381000" y="990600"/>
            <a:ext cx="8763000" cy="6503319"/>
          </a:xfrm>
        </p:spPr>
        <p:txBody>
          <a:bodyPr/>
          <a:lstStyle/>
          <a:p>
            <a:r>
              <a:rPr lang="en-US" dirty="0" smtClean="0"/>
              <a:t>Summative – spring of each year</a:t>
            </a:r>
          </a:p>
          <a:p>
            <a:pPr marL="0" indent="0">
              <a:buNone/>
            </a:pPr>
            <a:endParaRPr lang="en-US" sz="1400" dirty="0" smtClean="0"/>
          </a:p>
          <a:p>
            <a:r>
              <a:rPr lang="en-US" dirty="0" smtClean="0"/>
              <a:t>Interim – fall and midyear</a:t>
            </a:r>
          </a:p>
          <a:p>
            <a:pPr marL="0" indent="0">
              <a:buNone/>
            </a:pPr>
            <a:endParaRPr lang="en-US" sz="1400" dirty="0" smtClean="0"/>
          </a:p>
          <a:p>
            <a:r>
              <a:rPr lang="en-US" dirty="0" smtClean="0"/>
              <a:t>Formative – teacher flexibility</a:t>
            </a:r>
          </a:p>
          <a:p>
            <a:pPr marL="0" indent="0">
              <a:buNone/>
            </a:pPr>
            <a:endParaRPr lang="en-US" sz="1400" dirty="0" smtClean="0"/>
          </a:p>
          <a:p>
            <a:r>
              <a:rPr lang="en-US" dirty="0" smtClean="0"/>
              <a:t>Language Arts, Math, Science</a:t>
            </a:r>
          </a:p>
          <a:p>
            <a:endParaRPr lang="en-US" sz="1400" dirty="0" smtClean="0"/>
          </a:p>
          <a:p>
            <a:r>
              <a:rPr lang="en-US" dirty="0" smtClean="0"/>
              <a:t>Grades 3 – 12</a:t>
            </a:r>
          </a:p>
          <a:p>
            <a:pPr marL="0" indent="0">
              <a:buNone/>
            </a:pPr>
            <a:endParaRPr lang="en-US" sz="1400" dirty="0" smtClean="0"/>
          </a:p>
          <a:p>
            <a:r>
              <a:rPr lang="en-US" dirty="0" smtClean="0"/>
              <a:t>Fall to spring and spring to spring growth</a:t>
            </a:r>
          </a:p>
          <a:p>
            <a:endParaRPr lang="en-US" dirty="0" smtClean="0"/>
          </a:p>
          <a:p>
            <a:endParaRPr lang="en-US" dirty="0" smtClean="0"/>
          </a:p>
          <a:p>
            <a:endParaRPr lang="en-US" dirty="0" smtClean="0"/>
          </a:p>
          <a:p>
            <a:endParaRPr lang="en-US" dirty="0"/>
          </a:p>
        </p:txBody>
      </p:sp>
      <p:pic>
        <p:nvPicPr>
          <p:cNvPr id="4" name="Picture 3" descr="New USOE Logo no border.jpg"/>
          <p:cNvPicPr>
            <a:picLocks noChangeAspect="1"/>
          </p:cNvPicPr>
          <p:nvPr/>
        </p:nvPicPr>
        <p:blipFill>
          <a:blip r:embed="rId2" cstate="print"/>
          <a:stretch>
            <a:fillRect/>
          </a:stretch>
        </p:blipFill>
        <p:spPr>
          <a:xfrm>
            <a:off x="3124200" y="6324601"/>
            <a:ext cx="2895600" cy="457199"/>
          </a:xfrm>
          <a:prstGeom prst="rect">
            <a:avLst/>
          </a:prstGeom>
        </p:spPr>
      </p:pic>
    </p:spTree>
    <p:extLst>
      <p:ext uri="{BB962C8B-B14F-4D97-AF65-F5344CB8AC3E}">
        <p14:creationId xmlns:p14="http://schemas.microsoft.com/office/powerpoint/2010/main" val="3956444651"/>
      </p:ext>
    </p:extLst>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30188"/>
            <a:ext cx="8382000" cy="498598"/>
          </a:xfrm>
        </p:spPr>
        <p:txBody>
          <a:bodyPr/>
          <a:lstStyle/>
          <a:p>
            <a:r>
              <a:rPr lang="en-US" sz="3600" dirty="0" smtClean="0"/>
              <a:t>Utah Computer Adaptive Assessment System</a:t>
            </a:r>
            <a:endParaRPr lang="en-US" sz="3600" dirty="0"/>
          </a:p>
        </p:txBody>
      </p:sp>
      <p:sp>
        <p:nvSpPr>
          <p:cNvPr id="3" name="Text Placeholder 2"/>
          <p:cNvSpPr>
            <a:spLocks noGrp="1"/>
          </p:cNvSpPr>
          <p:nvPr>
            <p:ph type="body" sz="quarter" idx="10"/>
          </p:nvPr>
        </p:nvSpPr>
        <p:spPr>
          <a:xfrm>
            <a:off x="381000" y="990600"/>
            <a:ext cx="8763000" cy="7515904"/>
          </a:xfrm>
        </p:spPr>
        <p:txBody>
          <a:bodyPr/>
          <a:lstStyle/>
          <a:p>
            <a:r>
              <a:rPr lang="en-US" dirty="0" smtClean="0"/>
              <a:t>Features</a:t>
            </a:r>
          </a:p>
          <a:p>
            <a:pPr lvl="1"/>
            <a:r>
              <a:rPr lang="en-US" dirty="0" smtClean="0"/>
              <a:t>Aligned to Utah Core Standards</a:t>
            </a:r>
          </a:p>
          <a:p>
            <a:pPr marL="517525" lvl="1" indent="0">
              <a:buNone/>
            </a:pPr>
            <a:endParaRPr lang="en-US" sz="1200" dirty="0" smtClean="0"/>
          </a:p>
          <a:p>
            <a:pPr lvl="1"/>
            <a:r>
              <a:rPr lang="en-US" dirty="0" smtClean="0"/>
              <a:t>Unique solution to Utah – Utah has complete control of assessment items, system and reports</a:t>
            </a:r>
          </a:p>
          <a:p>
            <a:pPr marL="517525" lvl="1" indent="0">
              <a:buNone/>
            </a:pPr>
            <a:endParaRPr lang="en-US" sz="1200" dirty="0" smtClean="0"/>
          </a:p>
          <a:p>
            <a:pPr lvl="1"/>
            <a:r>
              <a:rPr lang="en-US" dirty="0"/>
              <a:t>More than multiple choice test </a:t>
            </a:r>
            <a:r>
              <a:rPr lang="en-US" dirty="0" smtClean="0"/>
              <a:t>items</a:t>
            </a:r>
          </a:p>
          <a:p>
            <a:pPr marL="517525" lvl="1" indent="0">
              <a:buNone/>
            </a:pPr>
            <a:endParaRPr lang="en-US" sz="1200" dirty="0" smtClean="0"/>
          </a:p>
          <a:p>
            <a:pPr lvl="1"/>
            <a:r>
              <a:rPr lang="en-US" dirty="0" smtClean="0"/>
              <a:t>Broadest range of technology platforms (oldest to </a:t>
            </a:r>
            <a:r>
              <a:rPr lang="en-US" dirty="0" err="1" smtClean="0"/>
              <a:t>iPads</a:t>
            </a:r>
            <a:r>
              <a:rPr lang="en-US" dirty="0" smtClean="0"/>
              <a:t>)</a:t>
            </a:r>
          </a:p>
          <a:p>
            <a:pPr marL="517525" lvl="1" indent="0">
              <a:buNone/>
            </a:pPr>
            <a:endParaRPr lang="en-US" sz="1200" dirty="0"/>
          </a:p>
          <a:p>
            <a:pPr lvl="1"/>
            <a:r>
              <a:rPr lang="en-US" dirty="0" smtClean="0"/>
              <a:t>Web-based system requires minimal local support</a:t>
            </a:r>
          </a:p>
          <a:p>
            <a:pPr marL="517525" lvl="1" indent="0">
              <a:buNone/>
            </a:pPr>
            <a:endParaRPr lang="en-US" sz="1200" dirty="0" smtClean="0"/>
          </a:p>
          <a:p>
            <a:pPr lvl="1"/>
            <a:r>
              <a:rPr lang="en-US" dirty="0" smtClean="0"/>
              <a:t>Individualized accommodations for each student</a:t>
            </a:r>
            <a:endParaRPr lang="en-US" dirty="0"/>
          </a:p>
          <a:p>
            <a:endParaRPr lang="en-US" dirty="0" smtClean="0"/>
          </a:p>
          <a:p>
            <a:endParaRPr lang="en-US" dirty="0" smtClean="0"/>
          </a:p>
          <a:p>
            <a:endParaRPr lang="en-US" dirty="0" smtClean="0"/>
          </a:p>
          <a:p>
            <a:endParaRPr lang="en-US" dirty="0"/>
          </a:p>
        </p:txBody>
      </p:sp>
      <p:pic>
        <p:nvPicPr>
          <p:cNvPr id="4" name="Picture 3" descr="New USOE Logo no border.jpg"/>
          <p:cNvPicPr>
            <a:picLocks noChangeAspect="1"/>
          </p:cNvPicPr>
          <p:nvPr/>
        </p:nvPicPr>
        <p:blipFill>
          <a:blip r:embed="rId2" cstate="print"/>
          <a:stretch>
            <a:fillRect/>
          </a:stretch>
        </p:blipFill>
        <p:spPr>
          <a:xfrm>
            <a:off x="3124200" y="6324601"/>
            <a:ext cx="2895600" cy="457199"/>
          </a:xfrm>
          <a:prstGeom prst="rect">
            <a:avLst/>
          </a:prstGeom>
        </p:spPr>
      </p:pic>
    </p:spTree>
    <p:extLst>
      <p:ext uri="{BB962C8B-B14F-4D97-AF65-F5344CB8AC3E}">
        <p14:creationId xmlns:p14="http://schemas.microsoft.com/office/powerpoint/2010/main" val="1202996536"/>
      </p:ext>
    </p:extLst>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30188"/>
            <a:ext cx="8382000" cy="498598"/>
          </a:xfrm>
        </p:spPr>
        <p:txBody>
          <a:bodyPr/>
          <a:lstStyle/>
          <a:p>
            <a:r>
              <a:rPr lang="en-US" sz="3600" dirty="0" smtClean="0"/>
              <a:t>Utah Computer Adaptive Assessment System</a:t>
            </a:r>
            <a:endParaRPr lang="en-US" sz="3600" dirty="0"/>
          </a:p>
        </p:txBody>
      </p:sp>
      <p:sp>
        <p:nvSpPr>
          <p:cNvPr id="3" name="Text Placeholder 2"/>
          <p:cNvSpPr>
            <a:spLocks noGrp="1"/>
          </p:cNvSpPr>
          <p:nvPr>
            <p:ph type="body" sz="quarter" idx="10"/>
          </p:nvPr>
        </p:nvSpPr>
        <p:spPr>
          <a:xfrm>
            <a:off x="381000" y="1143000"/>
            <a:ext cx="8763000" cy="6469463"/>
          </a:xfrm>
        </p:spPr>
        <p:txBody>
          <a:bodyPr/>
          <a:lstStyle/>
          <a:p>
            <a:r>
              <a:rPr lang="en-US" dirty="0" smtClean="0"/>
              <a:t>Summative – Required for Accountability</a:t>
            </a:r>
          </a:p>
          <a:p>
            <a:pPr marL="0" indent="0">
              <a:buNone/>
            </a:pPr>
            <a:endParaRPr lang="en-US" dirty="0" smtClean="0"/>
          </a:p>
          <a:p>
            <a:pPr lvl="1"/>
            <a:r>
              <a:rPr lang="en-US" dirty="0"/>
              <a:t>S</a:t>
            </a:r>
            <a:r>
              <a:rPr lang="en-US" dirty="0" smtClean="0"/>
              <a:t>pring </a:t>
            </a:r>
            <a:r>
              <a:rPr lang="en-US" dirty="0"/>
              <a:t>of each </a:t>
            </a:r>
            <a:r>
              <a:rPr lang="en-US" dirty="0" smtClean="0"/>
              <a:t>year</a:t>
            </a:r>
          </a:p>
          <a:p>
            <a:pPr marL="517525" lvl="1" indent="0">
              <a:buNone/>
            </a:pPr>
            <a:endParaRPr lang="en-US" dirty="0"/>
          </a:p>
          <a:p>
            <a:pPr lvl="1"/>
            <a:r>
              <a:rPr lang="en-US" dirty="0"/>
              <a:t>Adaptive with immediate </a:t>
            </a:r>
            <a:r>
              <a:rPr lang="en-US" dirty="0" smtClean="0"/>
              <a:t>results</a:t>
            </a:r>
          </a:p>
          <a:p>
            <a:pPr marL="517525" lvl="1" indent="0">
              <a:buNone/>
            </a:pPr>
            <a:endParaRPr lang="en-US" dirty="0" smtClean="0"/>
          </a:p>
          <a:p>
            <a:pPr lvl="1"/>
            <a:r>
              <a:rPr lang="en-US" dirty="0" smtClean="0"/>
              <a:t>More than multiple choice</a:t>
            </a:r>
          </a:p>
          <a:p>
            <a:pPr marL="517525" lvl="1" indent="0">
              <a:buNone/>
            </a:pPr>
            <a:endParaRPr lang="en-US" dirty="0" smtClean="0"/>
          </a:p>
          <a:p>
            <a:pPr lvl="1"/>
            <a:r>
              <a:rPr lang="en-US" dirty="0" smtClean="0"/>
              <a:t>Spring to Spring growth</a:t>
            </a:r>
            <a:endParaRPr lang="en-US" dirty="0"/>
          </a:p>
          <a:p>
            <a:endParaRPr lang="en-US" dirty="0" smtClean="0"/>
          </a:p>
          <a:p>
            <a:endParaRPr lang="en-US" dirty="0" smtClean="0"/>
          </a:p>
          <a:p>
            <a:endParaRPr lang="en-US" dirty="0" smtClean="0"/>
          </a:p>
          <a:p>
            <a:endParaRPr lang="en-US" dirty="0"/>
          </a:p>
        </p:txBody>
      </p:sp>
      <p:pic>
        <p:nvPicPr>
          <p:cNvPr id="4" name="Picture 3" descr="New USOE Logo no border.jpg"/>
          <p:cNvPicPr>
            <a:picLocks noChangeAspect="1"/>
          </p:cNvPicPr>
          <p:nvPr/>
        </p:nvPicPr>
        <p:blipFill>
          <a:blip r:embed="rId2" cstate="print"/>
          <a:stretch>
            <a:fillRect/>
          </a:stretch>
        </p:blipFill>
        <p:spPr>
          <a:xfrm>
            <a:off x="3124200" y="6324601"/>
            <a:ext cx="2895600" cy="457199"/>
          </a:xfrm>
          <a:prstGeom prst="rect">
            <a:avLst/>
          </a:prstGeom>
        </p:spPr>
      </p:pic>
    </p:spTree>
    <p:extLst>
      <p:ext uri="{BB962C8B-B14F-4D97-AF65-F5344CB8AC3E}">
        <p14:creationId xmlns:p14="http://schemas.microsoft.com/office/powerpoint/2010/main" val="3107780823"/>
      </p:ext>
    </p:extLst>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30188"/>
            <a:ext cx="8382000" cy="498598"/>
          </a:xfrm>
        </p:spPr>
        <p:txBody>
          <a:bodyPr/>
          <a:lstStyle/>
          <a:p>
            <a:r>
              <a:rPr lang="en-US" sz="3600" dirty="0" smtClean="0"/>
              <a:t>Utah Computer Adaptive Assessment System</a:t>
            </a:r>
            <a:endParaRPr lang="en-US" sz="3600" dirty="0"/>
          </a:p>
        </p:txBody>
      </p:sp>
      <p:sp>
        <p:nvSpPr>
          <p:cNvPr id="3" name="Text Placeholder 2"/>
          <p:cNvSpPr>
            <a:spLocks noGrp="1"/>
          </p:cNvSpPr>
          <p:nvPr>
            <p:ph type="body" sz="quarter" idx="10"/>
          </p:nvPr>
        </p:nvSpPr>
        <p:spPr>
          <a:xfrm>
            <a:off x="381000" y="990600"/>
            <a:ext cx="8763000" cy="6875728"/>
          </a:xfrm>
        </p:spPr>
        <p:txBody>
          <a:bodyPr/>
          <a:lstStyle/>
          <a:p>
            <a:r>
              <a:rPr lang="en-US" dirty="0" smtClean="0"/>
              <a:t>Interim - Optional</a:t>
            </a:r>
          </a:p>
          <a:p>
            <a:pPr lvl="1"/>
            <a:r>
              <a:rPr lang="en-US" dirty="0" smtClean="0"/>
              <a:t>Fall </a:t>
            </a:r>
            <a:r>
              <a:rPr lang="en-US" dirty="0"/>
              <a:t>and </a:t>
            </a:r>
            <a:r>
              <a:rPr lang="en-US" dirty="0" smtClean="0"/>
              <a:t>midyear</a:t>
            </a:r>
          </a:p>
          <a:p>
            <a:pPr marL="517525" lvl="1" indent="0">
              <a:buNone/>
            </a:pPr>
            <a:endParaRPr lang="en-US" dirty="0"/>
          </a:p>
          <a:p>
            <a:pPr lvl="1"/>
            <a:r>
              <a:rPr lang="en-US" dirty="0" smtClean="0"/>
              <a:t>Adaptive with immediate results</a:t>
            </a:r>
          </a:p>
          <a:p>
            <a:pPr marL="517525" lvl="1" indent="0">
              <a:buNone/>
            </a:pPr>
            <a:endParaRPr lang="en-US" dirty="0" smtClean="0"/>
          </a:p>
          <a:p>
            <a:pPr lvl="1"/>
            <a:r>
              <a:rPr lang="en-US" dirty="0"/>
              <a:t>P</a:t>
            </a:r>
            <a:r>
              <a:rPr lang="en-US" dirty="0" smtClean="0"/>
              <a:t>redictive </a:t>
            </a:r>
            <a:r>
              <a:rPr lang="en-US" dirty="0"/>
              <a:t>of </a:t>
            </a:r>
            <a:r>
              <a:rPr lang="en-US" dirty="0" smtClean="0"/>
              <a:t>summative</a:t>
            </a:r>
          </a:p>
          <a:p>
            <a:pPr marL="517525" lvl="1" indent="0">
              <a:buNone/>
            </a:pPr>
            <a:endParaRPr lang="en-US" dirty="0" smtClean="0"/>
          </a:p>
          <a:p>
            <a:pPr lvl="1"/>
            <a:r>
              <a:rPr lang="en-US" dirty="0" smtClean="0"/>
              <a:t>More than multiple choice</a:t>
            </a:r>
          </a:p>
          <a:p>
            <a:pPr marL="517525" lvl="1" indent="0">
              <a:buNone/>
            </a:pPr>
            <a:endParaRPr lang="en-US" dirty="0" smtClean="0"/>
          </a:p>
          <a:p>
            <a:pPr lvl="1"/>
            <a:r>
              <a:rPr lang="en-US" dirty="0" smtClean="0"/>
              <a:t>Allows fall to spring growth</a:t>
            </a:r>
            <a:endParaRPr lang="en-US" dirty="0"/>
          </a:p>
          <a:p>
            <a:endParaRPr lang="en-US" dirty="0" smtClean="0"/>
          </a:p>
          <a:p>
            <a:endParaRPr lang="en-US" dirty="0" smtClean="0"/>
          </a:p>
          <a:p>
            <a:endParaRPr lang="en-US" dirty="0" smtClean="0"/>
          </a:p>
          <a:p>
            <a:endParaRPr lang="en-US" dirty="0"/>
          </a:p>
        </p:txBody>
      </p:sp>
      <p:pic>
        <p:nvPicPr>
          <p:cNvPr id="4" name="Picture 3" descr="New USOE Logo no border.jpg"/>
          <p:cNvPicPr>
            <a:picLocks noChangeAspect="1"/>
          </p:cNvPicPr>
          <p:nvPr/>
        </p:nvPicPr>
        <p:blipFill>
          <a:blip r:embed="rId2" cstate="print"/>
          <a:stretch>
            <a:fillRect/>
          </a:stretch>
        </p:blipFill>
        <p:spPr>
          <a:xfrm>
            <a:off x="3124200" y="6324601"/>
            <a:ext cx="2895600" cy="457199"/>
          </a:xfrm>
          <a:prstGeom prst="rect">
            <a:avLst/>
          </a:prstGeom>
        </p:spPr>
      </p:pic>
    </p:spTree>
    <p:extLst>
      <p:ext uri="{BB962C8B-B14F-4D97-AF65-F5344CB8AC3E}">
        <p14:creationId xmlns:p14="http://schemas.microsoft.com/office/powerpoint/2010/main" val="4193092966"/>
      </p:ext>
    </p:extLst>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30188"/>
            <a:ext cx="8382000" cy="498598"/>
          </a:xfrm>
        </p:spPr>
        <p:txBody>
          <a:bodyPr/>
          <a:lstStyle/>
          <a:p>
            <a:r>
              <a:rPr lang="en-US" sz="3600" dirty="0" smtClean="0"/>
              <a:t>Utah Computer Adaptive Assessment System</a:t>
            </a:r>
            <a:endParaRPr lang="en-US" sz="3600" dirty="0"/>
          </a:p>
        </p:txBody>
      </p:sp>
      <p:sp>
        <p:nvSpPr>
          <p:cNvPr id="3" name="Text Placeholder 2"/>
          <p:cNvSpPr>
            <a:spLocks noGrp="1"/>
          </p:cNvSpPr>
          <p:nvPr>
            <p:ph type="body" sz="quarter" idx="10"/>
          </p:nvPr>
        </p:nvSpPr>
        <p:spPr>
          <a:xfrm>
            <a:off x="381000" y="990600"/>
            <a:ext cx="8763000" cy="7263527"/>
          </a:xfrm>
        </p:spPr>
        <p:txBody>
          <a:bodyPr/>
          <a:lstStyle/>
          <a:p>
            <a:r>
              <a:rPr lang="en-US" dirty="0" smtClean="0"/>
              <a:t>Formative  - Optional</a:t>
            </a:r>
          </a:p>
          <a:p>
            <a:pPr lvl="1"/>
            <a:r>
              <a:rPr lang="en-US" dirty="0"/>
              <a:t>T</a:t>
            </a:r>
            <a:r>
              <a:rPr lang="en-US" dirty="0" smtClean="0"/>
              <a:t>eacher flexibility</a:t>
            </a:r>
          </a:p>
          <a:p>
            <a:pPr marL="517525" lvl="1" indent="0">
              <a:buNone/>
            </a:pPr>
            <a:endParaRPr lang="en-US" dirty="0"/>
          </a:p>
          <a:p>
            <a:pPr lvl="1"/>
            <a:r>
              <a:rPr lang="en-US" dirty="0"/>
              <a:t>Questions pre-developed or teacher </a:t>
            </a:r>
            <a:r>
              <a:rPr lang="en-US" dirty="0" smtClean="0"/>
              <a:t>developed</a:t>
            </a:r>
          </a:p>
          <a:p>
            <a:pPr marL="517525" lvl="1" indent="0">
              <a:buNone/>
            </a:pPr>
            <a:endParaRPr lang="en-US" dirty="0"/>
          </a:p>
          <a:p>
            <a:pPr lvl="1"/>
            <a:r>
              <a:rPr lang="en-US" dirty="0" smtClean="0"/>
              <a:t>Integrated </a:t>
            </a:r>
            <a:r>
              <a:rPr lang="en-US" dirty="0"/>
              <a:t>reporting system with </a:t>
            </a:r>
            <a:r>
              <a:rPr lang="en-US" dirty="0" smtClean="0"/>
              <a:t>summative/interim</a:t>
            </a:r>
          </a:p>
          <a:p>
            <a:pPr marL="517525" lvl="1" indent="0">
              <a:buNone/>
            </a:pPr>
            <a:endParaRPr lang="en-US" dirty="0"/>
          </a:p>
          <a:p>
            <a:pPr lvl="1"/>
            <a:r>
              <a:rPr lang="en-US" dirty="0"/>
              <a:t>Includes open source library and imported UTIPS </a:t>
            </a:r>
            <a:r>
              <a:rPr lang="en-US" dirty="0" smtClean="0"/>
              <a:t>items</a:t>
            </a:r>
          </a:p>
          <a:p>
            <a:pPr marL="517525" lvl="1" indent="0">
              <a:buNone/>
            </a:pPr>
            <a:endParaRPr lang="en-US" dirty="0"/>
          </a:p>
          <a:p>
            <a:pPr lvl="1"/>
            <a:r>
              <a:rPr lang="en-US" dirty="0"/>
              <a:t>Connected to resource </a:t>
            </a:r>
            <a:r>
              <a:rPr lang="en-US" dirty="0" smtClean="0"/>
              <a:t>libraries</a:t>
            </a:r>
            <a:endParaRPr lang="en-US" dirty="0"/>
          </a:p>
          <a:p>
            <a:pPr marL="0" indent="0">
              <a:buNone/>
            </a:pPr>
            <a:endParaRPr lang="en-US" dirty="0" smtClean="0"/>
          </a:p>
          <a:p>
            <a:endParaRPr lang="en-US" dirty="0" smtClean="0"/>
          </a:p>
          <a:p>
            <a:endParaRPr lang="en-US" dirty="0" smtClean="0"/>
          </a:p>
          <a:p>
            <a:endParaRPr lang="en-US" dirty="0"/>
          </a:p>
        </p:txBody>
      </p:sp>
      <p:pic>
        <p:nvPicPr>
          <p:cNvPr id="4" name="Picture 3" descr="New USOE Logo no border.jpg"/>
          <p:cNvPicPr>
            <a:picLocks noChangeAspect="1"/>
          </p:cNvPicPr>
          <p:nvPr/>
        </p:nvPicPr>
        <p:blipFill>
          <a:blip r:embed="rId2" cstate="print"/>
          <a:stretch>
            <a:fillRect/>
          </a:stretch>
        </p:blipFill>
        <p:spPr>
          <a:xfrm>
            <a:off x="3124200" y="6324601"/>
            <a:ext cx="2895600" cy="457199"/>
          </a:xfrm>
          <a:prstGeom prst="rect">
            <a:avLst/>
          </a:prstGeom>
        </p:spPr>
      </p:pic>
    </p:spTree>
    <p:extLst>
      <p:ext uri="{BB962C8B-B14F-4D97-AF65-F5344CB8AC3E}">
        <p14:creationId xmlns:p14="http://schemas.microsoft.com/office/powerpoint/2010/main" val="2375900945"/>
      </p:ext>
    </p:extLst>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85800"/>
            <a:ext cx="7681913" cy="2971800"/>
          </a:xfrm>
        </p:spPr>
        <p:txBody>
          <a:bodyPr/>
          <a:lstStyle/>
          <a:p>
            <a:r>
              <a:rPr lang="en-US" sz="6000" dirty="0" smtClean="0"/>
              <a:t>FAQ #5</a:t>
            </a:r>
            <a:br>
              <a:rPr lang="en-US" sz="6000" dirty="0" smtClean="0"/>
            </a:br>
            <a:r>
              <a:rPr lang="en-US" sz="6000" dirty="0" smtClean="0"/>
              <a:t/>
            </a:r>
            <a:br>
              <a:rPr lang="en-US" sz="6000" dirty="0" smtClean="0"/>
            </a:br>
            <a:r>
              <a:rPr lang="en-US" sz="6000" dirty="0" smtClean="0"/>
              <a:t/>
            </a:r>
            <a:br>
              <a:rPr lang="en-US" sz="6000" dirty="0" smtClean="0"/>
            </a:br>
            <a:r>
              <a:rPr lang="en-US" sz="4800" dirty="0" smtClean="0"/>
              <a:t>Will low and </a:t>
            </a:r>
            <a:br>
              <a:rPr lang="en-US" sz="4800" dirty="0" smtClean="0"/>
            </a:br>
            <a:r>
              <a:rPr lang="en-US" sz="4800" dirty="0" smtClean="0"/>
              <a:t>high achieving students be accurately assessed?</a:t>
            </a:r>
            <a:endParaRPr lang="en-US" sz="4800" dirty="0"/>
          </a:p>
        </p:txBody>
      </p:sp>
      <p:sp>
        <p:nvSpPr>
          <p:cNvPr id="3" name="Subtitle 2"/>
          <p:cNvSpPr>
            <a:spLocks noGrp="1"/>
          </p:cNvSpPr>
          <p:nvPr>
            <p:ph type="subTitle" idx="1"/>
          </p:nvPr>
        </p:nvSpPr>
        <p:spPr/>
        <p:txBody>
          <a:bodyPr/>
          <a:lstStyle/>
          <a:p>
            <a:pPr algn="ctr"/>
            <a:endParaRPr lang="en-US" dirty="0"/>
          </a:p>
        </p:txBody>
      </p:sp>
      <p:pic>
        <p:nvPicPr>
          <p:cNvPr id="4" name="Picture 3" descr="New USOE Logo no border.jpg"/>
          <p:cNvPicPr>
            <a:picLocks noChangeAspect="1"/>
          </p:cNvPicPr>
          <p:nvPr/>
        </p:nvPicPr>
        <p:blipFill>
          <a:blip r:embed="rId2" cstate="print"/>
          <a:stretch>
            <a:fillRect/>
          </a:stretch>
        </p:blipFill>
        <p:spPr>
          <a:xfrm>
            <a:off x="3124200" y="6324601"/>
            <a:ext cx="2895600" cy="457199"/>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64449" y="0"/>
            <a:ext cx="5479551" cy="3657600"/>
          </a:xfrm>
          <a:prstGeom prst="rect">
            <a:avLst/>
          </a:prstGeom>
        </p:spPr>
      </p:pic>
    </p:spTree>
    <p:extLst>
      <p:ext uri="{BB962C8B-B14F-4D97-AF65-F5344CB8AC3E}">
        <p14:creationId xmlns:p14="http://schemas.microsoft.com/office/powerpoint/2010/main" val="4266906490"/>
      </p:ext>
    </p:extLst>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Adaptive for Everyone</a:t>
            </a:r>
            <a:endParaRPr lang="en-US" dirty="0"/>
          </a:p>
        </p:txBody>
      </p:sp>
      <p:sp>
        <p:nvSpPr>
          <p:cNvPr id="3" name="Text Placeholder 2"/>
          <p:cNvSpPr>
            <a:spLocks noGrp="1"/>
          </p:cNvSpPr>
          <p:nvPr>
            <p:ph type="body" sz="quarter" idx="10"/>
          </p:nvPr>
        </p:nvSpPr>
        <p:spPr>
          <a:xfrm>
            <a:off x="381000" y="1411552"/>
            <a:ext cx="8382000" cy="6013954"/>
          </a:xfrm>
        </p:spPr>
        <p:txBody>
          <a:bodyPr/>
          <a:lstStyle/>
          <a:p>
            <a:r>
              <a:rPr lang="en-US" dirty="0" smtClean="0"/>
              <a:t>Full range of students from low performing to high performing</a:t>
            </a:r>
          </a:p>
          <a:p>
            <a:pPr marL="0" indent="0">
              <a:buNone/>
            </a:pPr>
            <a:endParaRPr lang="en-US" dirty="0" smtClean="0"/>
          </a:p>
          <a:p>
            <a:r>
              <a:rPr lang="en-US" dirty="0" smtClean="0"/>
              <a:t>Utilizes grade level content</a:t>
            </a:r>
            <a:endParaRPr lang="en-US" dirty="0"/>
          </a:p>
          <a:p>
            <a:endParaRPr lang="en-US" dirty="0" smtClean="0"/>
          </a:p>
          <a:p>
            <a:r>
              <a:rPr lang="en-US" dirty="0" smtClean="0"/>
              <a:t>Science Example:</a:t>
            </a:r>
          </a:p>
          <a:p>
            <a:pPr lvl="1"/>
            <a:r>
              <a:rPr lang="en-US" dirty="0" smtClean="0"/>
              <a:t>4</a:t>
            </a:r>
            <a:r>
              <a:rPr lang="en-US" baseline="30000" dirty="0" smtClean="0"/>
              <a:t>th</a:t>
            </a:r>
            <a:r>
              <a:rPr lang="en-US" dirty="0" smtClean="0"/>
              <a:t> weather, 5</a:t>
            </a:r>
            <a:r>
              <a:rPr lang="en-US" baseline="30000" dirty="0" smtClean="0"/>
              <a:t>th</a:t>
            </a:r>
            <a:r>
              <a:rPr lang="en-US" dirty="0" smtClean="0"/>
              <a:t> solar system, 6</a:t>
            </a:r>
            <a:r>
              <a:rPr lang="en-US" baseline="30000" dirty="0" smtClean="0"/>
              <a:t>th</a:t>
            </a:r>
            <a:r>
              <a:rPr lang="en-US" dirty="0" smtClean="0"/>
              <a:t> rocks</a:t>
            </a:r>
          </a:p>
          <a:p>
            <a:pPr lvl="1"/>
            <a:r>
              <a:rPr lang="en-US" dirty="0" smtClean="0"/>
              <a:t>A 5</a:t>
            </a:r>
            <a:r>
              <a:rPr lang="en-US" baseline="30000" dirty="0" smtClean="0"/>
              <a:t>th</a:t>
            </a:r>
            <a:r>
              <a:rPr lang="en-US" dirty="0" smtClean="0"/>
              <a:t> grade student will not receive questions about the weather – but full ability range on solar system</a:t>
            </a:r>
          </a:p>
          <a:p>
            <a:endParaRPr lang="en-US" dirty="0" smtClean="0"/>
          </a:p>
          <a:p>
            <a:endParaRPr lang="en-US" dirty="0" smtClean="0"/>
          </a:p>
          <a:p>
            <a:endParaRPr lang="en-US" dirty="0"/>
          </a:p>
        </p:txBody>
      </p:sp>
      <p:pic>
        <p:nvPicPr>
          <p:cNvPr id="4" name="Picture 3" descr="New USOE Logo no border.jpg"/>
          <p:cNvPicPr>
            <a:picLocks noChangeAspect="1"/>
          </p:cNvPicPr>
          <p:nvPr/>
        </p:nvPicPr>
        <p:blipFill>
          <a:blip r:embed="rId2" cstate="print"/>
          <a:stretch>
            <a:fillRect/>
          </a:stretch>
        </p:blipFill>
        <p:spPr>
          <a:xfrm>
            <a:off x="3124200" y="6324601"/>
            <a:ext cx="2895600" cy="457199"/>
          </a:xfrm>
          <a:prstGeom prst="rect">
            <a:avLst/>
          </a:prstGeom>
        </p:spPr>
      </p:pic>
    </p:spTree>
    <p:extLst>
      <p:ext uri="{BB962C8B-B14F-4D97-AF65-F5344CB8AC3E}">
        <p14:creationId xmlns:p14="http://schemas.microsoft.com/office/powerpoint/2010/main" val="3956444651"/>
      </p:ext>
    </p:extLst>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85800"/>
            <a:ext cx="7681913" cy="2971800"/>
          </a:xfrm>
        </p:spPr>
        <p:txBody>
          <a:bodyPr/>
          <a:lstStyle/>
          <a:p>
            <a:pPr algn="r"/>
            <a:r>
              <a:rPr lang="en-US" sz="6000" dirty="0" smtClean="0"/>
              <a:t>FAQ #6</a:t>
            </a:r>
            <a:br>
              <a:rPr lang="en-US" sz="6000" dirty="0" smtClean="0"/>
            </a:br>
            <a:r>
              <a:rPr lang="en-US" sz="6000" dirty="0" smtClean="0"/>
              <a:t/>
            </a:r>
            <a:br>
              <a:rPr lang="en-US" sz="6000" dirty="0" smtClean="0"/>
            </a:br>
            <a:r>
              <a:rPr lang="en-US" sz="4800" dirty="0" smtClean="0"/>
              <a:t>Will the </a:t>
            </a:r>
            <a:br>
              <a:rPr lang="en-US" sz="4800" dirty="0" smtClean="0"/>
            </a:br>
            <a:r>
              <a:rPr lang="en-US" sz="4800" dirty="0" smtClean="0"/>
              <a:t>assessment </a:t>
            </a:r>
            <a:br>
              <a:rPr lang="en-US" sz="4800" dirty="0" smtClean="0"/>
            </a:br>
            <a:r>
              <a:rPr lang="en-US" sz="4800" dirty="0" smtClean="0"/>
              <a:t>include </a:t>
            </a:r>
            <a:br>
              <a:rPr lang="en-US" sz="4800" dirty="0" smtClean="0"/>
            </a:br>
            <a:r>
              <a:rPr lang="en-US" sz="4800" dirty="0" smtClean="0"/>
              <a:t>national norms?</a:t>
            </a:r>
            <a:endParaRPr lang="en-US" sz="4800" dirty="0"/>
          </a:p>
        </p:txBody>
      </p:sp>
      <p:sp>
        <p:nvSpPr>
          <p:cNvPr id="3" name="Subtitle 2"/>
          <p:cNvSpPr>
            <a:spLocks noGrp="1"/>
          </p:cNvSpPr>
          <p:nvPr>
            <p:ph type="subTitle" idx="1"/>
          </p:nvPr>
        </p:nvSpPr>
        <p:spPr/>
        <p:txBody>
          <a:bodyPr/>
          <a:lstStyle/>
          <a:p>
            <a:pPr algn="ctr"/>
            <a:endParaRPr lang="en-US" dirty="0"/>
          </a:p>
        </p:txBody>
      </p:sp>
      <p:pic>
        <p:nvPicPr>
          <p:cNvPr id="4" name="Picture 3" descr="New USOE Logo no border.jpg"/>
          <p:cNvPicPr>
            <a:picLocks noChangeAspect="1"/>
          </p:cNvPicPr>
          <p:nvPr/>
        </p:nvPicPr>
        <p:blipFill>
          <a:blip r:embed="rId2" cstate="print"/>
          <a:stretch>
            <a:fillRect/>
          </a:stretch>
        </p:blipFill>
        <p:spPr>
          <a:xfrm>
            <a:off x="3124200" y="6324601"/>
            <a:ext cx="2895600" cy="457199"/>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5749" y="214312"/>
            <a:ext cx="5302251" cy="3976688"/>
          </a:xfrm>
          <a:prstGeom prst="rect">
            <a:avLst/>
          </a:prstGeom>
        </p:spPr>
      </p:pic>
    </p:spTree>
    <p:extLst>
      <p:ext uri="{BB962C8B-B14F-4D97-AF65-F5344CB8AC3E}">
        <p14:creationId xmlns:p14="http://schemas.microsoft.com/office/powerpoint/2010/main" val="4266906490"/>
      </p:ext>
    </p:extLst>
  </p:cSld>
  <p:clrMapOvr>
    <a:masterClrMapping/>
  </p:clrMapOvr>
  <p:transition>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National Norms</a:t>
            </a:r>
            <a:endParaRPr lang="en-US" dirty="0"/>
          </a:p>
        </p:txBody>
      </p:sp>
      <p:sp>
        <p:nvSpPr>
          <p:cNvPr id="3" name="Text Placeholder 2"/>
          <p:cNvSpPr>
            <a:spLocks noGrp="1"/>
          </p:cNvSpPr>
          <p:nvPr>
            <p:ph type="body" sz="quarter" idx="10"/>
          </p:nvPr>
        </p:nvSpPr>
        <p:spPr>
          <a:xfrm>
            <a:off x="381000" y="1411552"/>
            <a:ext cx="8382000" cy="4481227"/>
          </a:xfrm>
        </p:spPr>
        <p:txBody>
          <a:bodyPr/>
          <a:lstStyle/>
          <a:p>
            <a:r>
              <a:rPr lang="en-US" dirty="0" smtClean="0"/>
              <a:t>National norms for the common core do not currently exist</a:t>
            </a:r>
          </a:p>
          <a:p>
            <a:pPr marL="0" indent="0">
              <a:buNone/>
            </a:pPr>
            <a:endParaRPr lang="en-US" dirty="0" smtClean="0"/>
          </a:p>
          <a:p>
            <a:r>
              <a:rPr lang="en-US" dirty="0"/>
              <a:t>Currently, there are no tests being </a:t>
            </a:r>
            <a:r>
              <a:rPr lang="en-US" dirty="0" smtClean="0"/>
              <a:t>administered </a:t>
            </a:r>
            <a:r>
              <a:rPr lang="en-US" dirty="0"/>
              <a:t>in multiple </a:t>
            </a:r>
            <a:r>
              <a:rPr lang="en-US" dirty="0" smtClean="0"/>
              <a:t>states that are aligned to the common core</a:t>
            </a:r>
          </a:p>
          <a:p>
            <a:endParaRPr lang="en-US" dirty="0"/>
          </a:p>
          <a:p>
            <a:r>
              <a:rPr lang="en-US" dirty="0" smtClean="0"/>
              <a:t>Over time, this will be possible</a:t>
            </a:r>
          </a:p>
          <a:p>
            <a:endParaRPr lang="en-US" dirty="0"/>
          </a:p>
        </p:txBody>
      </p:sp>
      <p:pic>
        <p:nvPicPr>
          <p:cNvPr id="4" name="Picture 3" descr="New USOE Logo no border.jpg"/>
          <p:cNvPicPr>
            <a:picLocks noChangeAspect="1"/>
          </p:cNvPicPr>
          <p:nvPr/>
        </p:nvPicPr>
        <p:blipFill>
          <a:blip r:embed="rId2" cstate="print"/>
          <a:stretch>
            <a:fillRect/>
          </a:stretch>
        </p:blipFill>
        <p:spPr>
          <a:xfrm>
            <a:off x="3124200" y="6324601"/>
            <a:ext cx="2895600" cy="457199"/>
          </a:xfrm>
          <a:prstGeom prst="rect">
            <a:avLst/>
          </a:prstGeom>
        </p:spPr>
      </p:pic>
    </p:spTree>
    <p:extLst>
      <p:ext uri="{BB962C8B-B14F-4D97-AF65-F5344CB8AC3E}">
        <p14:creationId xmlns:p14="http://schemas.microsoft.com/office/powerpoint/2010/main" val="3956444651"/>
      </p:ext>
    </p:extLst>
  </p:cSld>
  <p:clrMapOvr>
    <a:masterClrMapping/>
  </p:clrMapOvr>
  <p:transition>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85800"/>
            <a:ext cx="7681913" cy="3733800"/>
          </a:xfrm>
        </p:spPr>
        <p:txBody>
          <a:bodyPr/>
          <a:lstStyle/>
          <a:p>
            <a:r>
              <a:rPr lang="en-US" sz="6000" dirty="0" smtClean="0"/>
              <a:t>FAQ #7</a:t>
            </a:r>
            <a:br>
              <a:rPr lang="en-US" sz="6000" dirty="0" smtClean="0"/>
            </a:br>
            <a:r>
              <a:rPr lang="en-US" sz="6000" dirty="0" smtClean="0"/>
              <a:t/>
            </a:r>
            <a:br>
              <a:rPr lang="en-US" sz="6000" dirty="0" smtClean="0"/>
            </a:br>
            <a:r>
              <a:rPr lang="en-US" sz="4800" dirty="0" smtClean="0"/>
              <a:t>What is the </a:t>
            </a:r>
            <a:br>
              <a:rPr lang="en-US" sz="4800" dirty="0" smtClean="0"/>
            </a:br>
            <a:r>
              <a:rPr lang="en-US" sz="4800" dirty="0" smtClean="0"/>
              <a:t>implementation </a:t>
            </a:r>
            <a:br>
              <a:rPr lang="en-US" sz="4800" dirty="0" smtClean="0"/>
            </a:br>
            <a:r>
              <a:rPr lang="en-US" sz="4800" dirty="0" smtClean="0"/>
              <a:t>timeline?</a:t>
            </a:r>
            <a:endParaRPr lang="en-US" sz="4800" dirty="0"/>
          </a:p>
        </p:txBody>
      </p:sp>
      <p:sp>
        <p:nvSpPr>
          <p:cNvPr id="3" name="Subtitle 2"/>
          <p:cNvSpPr>
            <a:spLocks noGrp="1"/>
          </p:cNvSpPr>
          <p:nvPr>
            <p:ph type="subTitle" idx="1"/>
          </p:nvPr>
        </p:nvSpPr>
        <p:spPr/>
        <p:txBody>
          <a:bodyPr/>
          <a:lstStyle/>
          <a:p>
            <a:pPr algn="ctr"/>
            <a:endParaRPr lang="en-US" dirty="0"/>
          </a:p>
        </p:txBody>
      </p:sp>
      <p:pic>
        <p:nvPicPr>
          <p:cNvPr id="4" name="Picture 3" descr="New USOE Logo no border.jpg"/>
          <p:cNvPicPr>
            <a:picLocks noChangeAspect="1"/>
          </p:cNvPicPr>
          <p:nvPr/>
        </p:nvPicPr>
        <p:blipFill>
          <a:blip r:embed="rId2" cstate="print"/>
          <a:stretch>
            <a:fillRect/>
          </a:stretch>
        </p:blipFill>
        <p:spPr>
          <a:xfrm>
            <a:off x="3124200" y="6324601"/>
            <a:ext cx="2895600" cy="457199"/>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74123" y="76771"/>
            <a:ext cx="3965259" cy="5940463"/>
          </a:xfrm>
          <a:prstGeom prst="rect">
            <a:avLst/>
          </a:prstGeom>
        </p:spPr>
      </p:pic>
    </p:spTree>
    <p:extLst>
      <p:ext uri="{BB962C8B-B14F-4D97-AF65-F5344CB8AC3E}">
        <p14:creationId xmlns:p14="http://schemas.microsoft.com/office/powerpoint/2010/main" val="4266906490"/>
      </p:ext>
    </p:extLst>
  </p:cSld>
  <p:clrMapOvr>
    <a:masterClrMapping/>
  </p:clrMapOvr>
  <p:transition>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Timeline</a:t>
            </a:r>
            <a:endParaRPr lang="en-US" dirty="0"/>
          </a:p>
        </p:txBody>
      </p:sp>
      <p:sp>
        <p:nvSpPr>
          <p:cNvPr id="3" name="Text Placeholder 2"/>
          <p:cNvSpPr>
            <a:spLocks noGrp="1"/>
          </p:cNvSpPr>
          <p:nvPr>
            <p:ph type="body" sz="quarter" idx="10"/>
          </p:nvPr>
        </p:nvSpPr>
        <p:spPr>
          <a:xfrm>
            <a:off x="381000" y="1411552"/>
            <a:ext cx="8382000" cy="5626156"/>
          </a:xfrm>
        </p:spPr>
        <p:txBody>
          <a:bodyPr/>
          <a:lstStyle/>
          <a:p>
            <a:r>
              <a:rPr lang="en-US" dirty="0" smtClean="0"/>
              <a:t>January 2013 - </a:t>
            </a:r>
            <a:r>
              <a:rPr lang="en-US" dirty="0"/>
              <a:t>Board approves </a:t>
            </a:r>
            <a:r>
              <a:rPr lang="en-US" dirty="0" smtClean="0"/>
              <a:t>contract</a:t>
            </a:r>
          </a:p>
          <a:p>
            <a:r>
              <a:rPr lang="en-US" dirty="0" smtClean="0"/>
              <a:t>Spring 2013 – current summative assessments (CRT &amp; NWEA) administered last time</a:t>
            </a:r>
          </a:p>
          <a:p>
            <a:r>
              <a:rPr lang="en-US" dirty="0" smtClean="0"/>
              <a:t>Fall 2013 – Formative tests</a:t>
            </a:r>
          </a:p>
          <a:p>
            <a:r>
              <a:rPr lang="en-US" dirty="0" smtClean="0"/>
              <a:t>Spring 2014 – Summative Field Test</a:t>
            </a:r>
          </a:p>
          <a:p>
            <a:pPr lvl="1"/>
            <a:r>
              <a:rPr lang="en-US" dirty="0" smtClean="0"/>
              <a:t>Does not require double testing</a:t>
            </a:r>
          </a:p>
          <a:p>
            <a:pPr lvl="1"/>
            <a:r>
              <a:rPr lang="en-US" dirty="0" smtClean="0"/>
              <a:t>Results delayed until July 1 (1</a:t>
            </a:r>
            <a:r>
              <a:rPr lang="en-US" baseline="30000" dirty="0" smtClean="0"/>
              <a:t>st</a:t>
            </a:r>
            <a:r>
              <a:rPr lang="en-US" dirty="0" smtClean="0"/>
              <a:t> year only)</a:t>
            </a:r>
            <a:endParaRPr lang="en-US" dirty="0"/>
          </a:p>
          <a:p>
            <a:r>
              <a:rPr lang="en-US" dirty="0" smtClean="0"/>
              <a:t>Fall 2014 – Interim Tests</a:t>
            </a:r>
          </a:p>
          <a:p>
            <a:endParaRPr lang="en-US" dirty="0" smtClean="0"/>
          </a:p>
          <a:p>
            <a:endParaRPr lang="en-US" dirty="0" smtClean="0"/>
          </a:p>
          <a:p>
            <a:endParaRPr lang="en-US" dirty="0"/>
          </a:p>
        </p:txBody>
      </p:sp>
      <p:pic>
        <p:nvPicPr>
          <p:cNvPr id="4" name="Picture 3" descr="New USOE Logo no border.jpg"/>
          <p:cNvPicPr>
            <a:picLocks noChangeAspect="1"/>
          </p:cNvPicPr>
          <p:nvPr/>
        </p:nvPicPr>
        <p:blipFill>
          <a:blip r:embed="rId2" cstate="print"/>
          <a:stretch>
            <a:fillRect/>
          </a:stretch>
        </p:blipFill>
        <p:spPr>
          <a:xfrm>
            <a:off x="3124200" y="6324601"/>
            <a:ext cx="2895600" cy="457199"/>
          </a:xfrm>
          <a:prstGeom prst="rect">
            <a:avLst/>
          </a:prstGeom>
        </p:spPr>
      </p:pic>
    </p:spTree>
    <p:extLst>
      <p:ext uri="{BB962C8B-B14F-4D97-AF65-F5344CB8AC3E}">
        <p14:creationId xmlns:p14="http://schemas.microsoft.com/office/powerpoint/2010/main" val="3956444651"/>
      </p:ext>
    </p:extLst>
  </p:cSld>
  <p:clrMapOvr>
    <a:masterClrMapping/>
  </p:clrMapOvr>
  <p:transition>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85800"/>
            <a:ext cx="7681913" cy="2971800"/>
          </a:xfrm>
        </p:spPr>
        <p:txBody>
          <a:bodyPr/>
          <a:lstStyle/>
          <a:p>
            <a:pPr algn="ctr"/>
            <a:r>
              <a:rPr lang="en-US" sz="6000" dirty="0" smtClean="0"/>
              <a:t>FAQ #8</a:t>
            </a:r>
            <a:br>
              <a:rPr lang="en-US" sz="6000" dirty="0" smtClean="0"/>
            </a:br>
            <a:r>
              <a:rPr lang="en-US" sz="4800" dirty="0" smtClean="0"/>
              <a:t>What is the transition plan?</a:t>
            </a:r>
            <a:endParaRPr lang="en-US" sz="4800" dirty="0"/>
          </a:p>
        </p:txBody>
      </p:sp>
      <p:sp>
        <p:nvSpPr>
          <p:cNvPr id="3" name="Subtitle 2"/>
          <p:cNvSpPr>
            <a:spLocks noGrp="1"/>
          </p:cNvSpPr>
          <p:nvPr>
            <p:ph type="subTitle" idx="1"/>
          </p:nvPr>
        </p:nvSpPr>
        <p:spPr/>
        <p:txBody>
          <a:bodyPr/>
          <a:lstStyle/>
          <a:p>
            <a:pPr algn="ctr"/>
            <a:endParaRPr lang="en-US" dirty="0"/>
          </a:p>
        </p:txBody>
      </p:sp>
      <p:pic>
        <p:nvPicPr>
          <p:cNvPr id="4" name="Picture 3" descr="New USOE Logo no border.jpg"/>
          <p:cNvPicPr>
            <a:picLocks noChangeAspect="1"/>
          </p:cNvPicPr>
          <p:nvPr/>
        </p:nvPicPr>
        <p:blipFill>
          <a:blip r:embed="rId2" cstate="print"/>
          <a:stretch>
            <a:fillRect/>
          </a:stretch>
        </p:blipFill>
        <p:spPr>
          <a:xfrm>
            <a:off x="3124200" y="6324601"/>
            <a:ext cx="2895600" cy="457199"/>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35200" y="2278380"/>
            <a:ext cx="4673600" cy="3505200"/>
          </a:xfrm>
          <a:prstGeom prst="rect">
            <a:avLst/>
          </a:prstGeom>
        </p:spPr>
      </p:pic>
    </p:spTree>
    <p:extLst>
      <p:ext uri="{BB962C8B-B14F-4D97-AF65-F5344CB8AC3E}">
        <p14:creationId xmlns:p14="http://schemas.microsoft.com/office/powerpoint/2010/main" val="4266906490"/>
      </p:ext>
    </p:extLst>
  </p:cSld>
  <p:clrMapOvr>
    <a:masterClrMapping/>
  </p:clrMapOvr>
  <p:transition>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30188"/>
            <a:ext cx="8382000" cy="664797"/>
          </a:xfrm>
        </p:spPr>
        <p:txBody>
          <a:bodyPr/>
          <a:lstStyle/>
          <a:p>
            <a:r>
              <a:rPr lang="en-US" dirty="0" smtClean="0"/>
              <a:t>Transition Plan</a:t>
            </a:r>
            <a:endParaRPr lang="en-US" dirty="0"/>
          </a:p>
        </p:txBody>
      </p:sp>
      <p:sp>
        <p:nvSpPr>
          <p:cNvPr id="3" name="Text Placeholder 2"/>
          <p:cNvSpPr>
            <a:spLocks noGrp="1"/>
          </p:cNvSpPr>
          <p:nvPr>
            <p:ph type="body" sz="quarter" idx="10"/>
          </p:nvPr>
        </p:nvSpPr>
        <p:spPr>
          <a:xfrm>
            <a:off x="304800" y="1219200"/>
            <a:ext cx="8534400" cy="6367897"/>
          </a:xfrm>
        </p:spPr>
        <p:txBody>
          <a:bodyPr/>
          <a:lstStyle/>
          <a:p>
            <a:r>
              <a:rPr lang="en-US" dirty="0" smtClean="0"/>
              <a:t>Communication</a:t>
            </a:r>
          </a:p>
          <a:p>
            <a:pPr lvl="1"/>
            <a:r>
              <a:rPr lang="en-US" dirty="0" smtClean="0"/>
              <a:t>Monthly webinars</a:t>
            </a:r>
          </a:p>
          <a:p>
            <a:pPr lvl="1"/>
            <a:r>
              <a:rPr lang="en-US" dirty="0" smtClean="0"/>
              <a:t>Monthly updates to State Board, USSA, LEA Directors</a:t>
            </a:r>
          </a:p>
          <a:p>
            <a:pPr marL="517525" lvl="1" indent="0">
              <a:buNone/>
            </a:pPr>
            <a:endParaRPr lang="en-US" sz="1100" dirty="0" smtClean="0"/>
          </a:p>
          <a:p>
            <a:r>
              <a:rPr lang="en-US" dirty="0" smtClean="0"/>
              <a:t>Item &amp; Test Development</a:t>
            </a:r>
          </a:p>
          <a:p>
            <a:pPr lvl="1"/>
            <a:r>
              <a:rPr lang="en-US" dirty="0" smtClean="0"/>
              <a:t>Items from multiple sources</a:t>
            </a:r>
          </a:p>
          <a:p>
            <a:pPr lvl="1"/>
            <a:r>
              <a:rPr lang="en-US" dirty="0" smtClean="0"/>
              <a:t>Involve Utah educators in new development</a:t>
            </a:r>
          </a:p>
          <a:p>
            <a:pPr marL="517525" lvl="1" indent="0">
              <a:buNone/>
            </a:pPr>
            <a:endParaRPr lang="en-US" sz="1100" dirty="0" smtClean="0"/>
          </a:p>
          <a:p>
            <a:r>
              <a:rPr lang="en-US" dirty="0" smtClean="0"/>
              <a:t>Technology</a:t>
            </a:r>
          </a:p>
          <a:p>
            <a:pPr lvl="1"/>
            <a:r>
              <a:rPr lang="en-US" dirty="0" smtClean="0"/>
              <a:t>Technology Standards</a:t>
            </a:r>
          </a:p>
          <a:p>
            <a:pPr lvl="1"/>
            <a:r>
              <a:rPr lang="en-US" dirty="0" smtClean="0"/>
              <a:t>Self Assessment Rubric</a:t>
            </a:r>
          </a:p>
          <a:p>
            <a:endParaRPr lang="en-US" dirty="0" smtClean="0"/>
          </a:p>
          <a:p>
            <a:endParaRPr lang="en-US" dirty="0" smtClean="0"/>
          </a:p>
          <a:p>
            <a:endParaRPr lang="en-US" dirty="0"/>
          </a:p>
        </p:txBody>
      </p:sp>
      <p:pic>
        <p:nvPicPr>
          <p:cNvPr id="4" name="Picture 3" descr="New USOE Logo no border.jpg"/>
          <p:cNvPicPr>
            <a:picLocks noChangeAspect="1"/>
          </p:cNvPicPr>
          <p:nvPr/>
        </p:nvPicPr>
        <p:blipFill>
          <a:blip r:embed="rId2" cstate="print"/>
          <a:stretch>
            <a:fillRect/>
          </a:stretch>
        </p:blipFill>
        <p:spPr>
          <a:xfrm>
            <a:off x="3124200" y="6324601"/>
            <a:ext cx="2895600" cy="457199"/>
          </a:xfrm>
          <a:prstGeom prst="rect">
            <a:avLst/>
          </a:prstGeom>
        </p:spPr>
      </p:pic>
    </p:spTree>
    <p:extLst>
      <p:ext uri="{BB962C8B-B14F-4D97-AF65-F5344CB8AC3E}">
        <p14:creationId xmlns:p14="http://schemas.microsoft.com/office/powerpoint/2010/main" val="226683046"/>
      </p:ext>
    </p:extLst>
  </p:cSld>
  <p:clrMapOvr>
    <a:masterClrMapping/>
  </p:clrMapOvr>
  <p:transition>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85800"/>
            <a:ext cx="7681913" cy="2971800"/>
          </a:xfrm>
        </p:spPr>
        <p:txBody>
          <a:bodyPr/>
          <a:lstStyle/>
          <a:p>
            <a:r>
              <a:rPr lang="en-US" sz="6000" dirty="0" smtClean="0"/>
              <a:t>FAQ #9</a:t>
            </a:r>
            <a:br>
              <a:rPr lang="en-US" sz="6000" dirty="0" smtClean="0"/>
            </a:br>
            <a:r>
              <a:rPr lang="en-US" sz="6000" dirty="0" smtClean="0"/>
              <a:t/>
            </a:r>
            <a:br>
              <a:rPr lang="en-US" sz="6000" dirty="0" smtClean="0"/>
            </a:br>
            <a:r>
              <a:rPr lang="en-US" sz="6000" dirty="0" smtClean="0"/>
              <a:t/>
            </a:r>
            <a:br>
              <a:rPr lang="en-US" sz="6000" dirty="0" smtClean="0"/>
            </a:br>
            <a:r>
              <a:rPr lang="en-US" sz="4800" dirty="0" smtClean="0"/>
              <a:t>What assessment reports will be </a:t>
            </a:r>
            <a:br>
              <a:rPr lang="en-US" sz="4800" dirty="0" smtClean="0"/>
            </a:br>
            <a:r>
              <a:rPr lang="en-US" sz="4800" dirty="0" smtClean="0"/>
              <a:t>available?</a:t>
            </a:r>
            <a:endParaRPr lang="en-US" sz="4800" dirty="0"/>
          </a:p>
        </p:txBody>
      </p:sp>
      <p:sp>
        <p:nvSpPr>
          <p:cNvPr id="3" name="Subtitle 2"/>
          <p:cNvSpPr>
            <a:spLocks noGrp="1"/>
          </p:cNvSpPr>
          <p:nvPr>
            <p:ph type="subTitle" idx="1"/>
          </p:nvPr>
        </p:nvSpPr>
        <p:spPr/>
        <p:txBody>
          <a:bodyPr/>
          <a:lstStyle/>
          <a:p>
            <a:pPr algn="ctr"/>
            <a:endParaRPr lang="en-US" dirty="0"/>
          </a:p>
        </p:txBody>
      </p:sp>
      <p:pic>
        <p:nvPicPr>
          <p:cNvPr id="4" name="Picture 3" descr="New USOE Logo no border.jpg"/>
          <p:cNvPicPr>
            <a:picLocks noChangeAspect="1"/>
          </p:cNvPicPr>
          <p:nvPr/>
        </p:nvPicPr>
        <p:blipFill>
          <a:blip r:embed="rId2" cstate="print"/>
          <a:stretch>
            <a:fillRect/>
          </a:stretch>
        </p:blipFill>
        <p:spPr>
          <a:xfrm>
            <a:off x="3124200" y="6324601"/>
            <a:ext cx="2895600" cy="457199"/>
          </a:xfrm>
          <a:prstGeom prst="rect">
            <a:avLst/>
          </a:prstGeom>
        </p:spPr>
      </p:pic>
      <p:pic>
        <p:nvPicPr>
          <p:cNvPr id="1026" name="Picture 2" descr="C:\Users\JPark\AppData\Local\Microsoft\Windows\Temporary Internet Files\Content.IE5\VRSWDHID\MP900443263[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14800" y="76200"/>
            <a:ext cx="4860402" cy="30965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6906490"/>
      </p:ext>
    </p:extLst>
  </p:cSld>
  <p:clrMapOvr>
    <a:masterClrMapping/>
  </p:clrMapOvr>
  <p:transition>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Reporting</a:t>
            </a:r>
            <a:endParaRPr lang="en-US" dirty="0"/>
          </a:p>
        </p:txBody>
      </p:sp>
      <p:sp>
        <p:nvSpPr>
          <p:cNvPr id="3" name="Text Placeholder 2"/>
          <p:cNvSpPr>
            <a:spLocks noGrp="1"/>
          </p:cNvSpPr>
          <p:nvPr>
            <p:ph type="body" sz="quarter" idx="10"/>
          </p:nvPr>
        </p:nvSpPr>
        <p:spPr>
          <a:xfrm>
            <a:off x="381000" y="1411552"/>
            <a:ext cx="8382000" cy="7078861"/>
          </a:xfrm>
        </p:spPr>
        <p:txBody>
          <a:bodyPr/>
          <a:lstStyle/>
          <a:p>
            <a:r>
              <a:rPr lang="en-US" dirty="0" smtClean="0"/>
              <a:t>Immediate results</a:t>
            </a:r>
          </a:p>
          <a:p>
            <a:pPr marL="0" indent="0">
              <a:buNone/>
            </a:pPr>
            <a:endParaRPr lang="en-US" dirty="0" smtClean="0"/>
          </a:p>
          <a:p>
            <a:r>
              <a:rPr lang="en-US" dirty="0" smtClean="0"/>
              <a:t>Robust electronic reporting </a:t>
            </a:r>
          </a:p>
          <a:p>
            <a:pPr lvl="1"/>
            <a:r>
              <a:rPr lang="en-US" dirty="0" smtClean="0"/>
              <a:t>Students &amp; Parents</a:t>
            </a:r>
          </a:p>
          <a:p>
            <a:pPr lvl="1"/>
            <a:r>
              <a:rPr lang="en-US" dirty="0" smtClean="0"/>
              <a:t>Teachers</a:t>
            </a:r>
          </a:p>
          <a:p>
            <a:pPr lvl="1"/>
            <a:r>
              <a:rPr lang="en-US" dirty="0" smtClean="0"/>
              <a:t>Public </a:t>
            </a:r>
          </a:p>
          <a:p>
            <a:pPr marL="517525" lvl="1" indent="0">
              <a:buNone/>
            </a:pPr>
            <a:endParaRPr lang="en-US" dirty="0" smtClean="0"/>
          </a:p>
          <a:p>
            <a:r>
              <a:rPr lang="en-US" dirty="0" smtClean="0"/>
              <a:t>Diagnostic information for all students</a:t>
            </a:r>
          </a:p>
          <a:p>
            <a:pPr lvl="1"/>
            <a:r>
              <a:rPr lang="en-US" dirty="0" smtClean="0"/>
              <a:t>Low achievement to high achievement</a:t>
            </a:r>
          </a:p>
          <a:p>
            <a:pPr marL="517525" lvl="1" indent="0">
              <a:buNone/>
            </a:pPr>
            <a:endParaRPr lang="en-US" dirty="0" smtClean="0"/>
          </a:p>
          <a:p>
            <a:endParaRPr lang="en-US" dirty="0" smtClean="0"/>
          </a:p>
          <a:p>
            <a:endParaRPr lang="en-US" dirty="0" smtClean="0"/>
          </a:p>
          <a:p>
            <a:endParaRPr lang="en-US" dirty="0" smtClean="0"/>
          </a:p>
          <a:p>
            <a:endParaRPr lang="en-US" dirty="0"/>
          </a:p>
        </p:txBody>
      </p:sp>
      <p:pic>
        <p:nvPicPr>
          <p:cNvPr id="4" name="Picture 3" descr="New USOE Logo no border.jpg"/>
          <p:cNvPicPr>
            <a:picLocks noChangeAspect="1"/>
          </p:cNvPicPr>
          <p:nvPr/>
        </p:nvPicPr>
        <p:blipFill>
          <a:blip r:embed="rId2" cstate="print"/>
          <a:stretch>
            <a:fillRect/>
          </a:stretch>
        </p:blipFill>
        <p:spPr>
          <a:xfrm>
            <a:off x="3124200" y="6324601"/>
            <a:ext cx="2895600" cy="457199"/>
          </a:xfrm>
          <a:prstGeom prst="rect">
            <a:avLst/>
          </a:prstGeom>
        </p:spPr>
      </p:pic>
    </p:spTree>
    <p:extLst>
      <p:ext uri="{BB962C8B-B14F-4D97-AF65-F5344CB8AC3E}">
        <p14:creationId xmlns:p14="http://schemas.microsoft.com/office/powerpoint/2010/main" val="3956444651"/>
      </p:ext>
    </p:extLst>
  </p:cSld>
  <p:clrMapOvr>
    <a:masterClrMapping/>
  </p:clrMapOvr>
  <p:transition>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85800"/>
            <a:ext cx="7681913" cy="2971800"/>
          </a:xfrm>
        </p:spPr>
        <p:txBody>
          <a:bodyPr/>
          <a:lstStyle/>
          <a:p>
            <a:pPr algn="r"/>
            <a:r>
              <a:rPr lang="en-US" sz="6000" dirty="0" smtClean="0"/>
              <a:t>FAQ #10</a:t>
            </a:r>
            <a:br>
              <a:rPr lang="en-US" sz="6000" dirty="0" smtClean="0"/>
            </a:br>
            <a:r>
              <a:rPr lang="en-US" sz="6000" dirty="0" smtClean="0"/>
              <a:t/>
            </a:r>
            <a:br>
              <a:rPr lang="en-US" sz="6000" dirty="0" smtClean="0"/>
            </a:br>
            <a:r>
              <a:rPr lang="en-US" sz="4800" dirty="0" smtClean="0"/>
              <a:t>What are the </a:t>
            </a:r>
            <a:br>
              <a:rPr lang="en-US" sz="4800" dirty="0" smtClean="0"/>
            </a:br>
            <a:r>
              <a:rPr lang="en-US" sz="4800" dirty="0" smtClean="0"/>
              <a:t>terms of the </a:t>
            </a:r>
            <a:br>
              <a:rPr lang="en-US" sz="4800" dirty="0" smtClean="0"/>
            </a:br>
            <a:r>
              <a:rPr lang="en-US" sz="4800" dirty="0" smtClean="0"/>
              <a:t>AIR contract?</a:t>
            </a:r>
            <a:endParaRPr lang="en-US" sz="4800" dirty="0"/>
          </a:p>
        </p:txBody>
      </p:sp>
      <p:sp>
        <p:nvSpPr>
          <p:cNvPr id="3" name="Subtitle 2"/>
          <p:cNvSpPr>
            <a:spLocks noGrp="1"/>
          </p:cNvSpPr>
          <p:nvPr>
            <p:ph type="subTitle" idx="1"/>
          </p:nvPr>
        </p:nvSpPr>
        <p:spPr/>
        <p:txBody>
          <a:bodyPr/>
          <a:lstStyle/>
          <a:p>
            <a:pPr algn="ctr"/>
            <a:endParaRPr lang="en-US" dirty="0"/>
          </a:p>
        </p:txBody>
      </p:sp>
      <p:pic>
        <p:nvPicPr>
          <p:cNvPr id="4" name="Picture 3" descr="New USOE Logo no border.jpg"/>
          <p:cNvPicPr>
            <a:picLocks noChangeAspect="1"/>
          </p:cNvPicPr>
          <p:nvPr/>
        </p:nvPicPr>
        <p:blipFill>
          <a:blip r:embed="rId2" cstate="print"/>
          <a:stretch>
            <a:fillRect/>
          </a:stretch>
        </p:blipFill>
        <p:spPr>
          <a:xfrm>
            <a:off x="3124200" y="6324601"/>
            <a:ext cx="2895600" cy="457199"/>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 y="1468439"/>
            <a:ext cx="5067511" cy="3006724"/>
          </a:xfrm>
          <a:prstGeom prst="rect">
            <a:avLst/>
          </a:prstGeom>
        </p:spPr>
      </p:pic>
    </p:spTree>
    <p:extLst>
      <p:ext uri="{BB962C8B-B14F-4D97-AF65-F5344CB8AC3E}">
        <p14:creationId xmlns:p14="http://schemas.microsoft.com/office/powerpoint/2010/main" val="543863698"/>
      </p:ext>
    </p:extLst>
  </p:cSld>
  <p:clrMapOvr>
    <a:masterClrMapping/>
  </p:clrMapOvr>
  <p:transition>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are the terms of the contract</a:t>
            </a:r>
            <a:endParaRPr lang="en-US" dirty="0"/>
          </a:p>
        </p:txBody>
      </p:sp>
      <p:sp>
        <p:nvSpPr>
          <p:cNvPr id="3" name="Text Placeholder 2"/>
          <p:cNvSpPr>
            <a:spLocks noGrp="1"/>
          </p:cNvSpPr>
          <p:nvPr>
            <p:ph type="body" sz="quarter" idx="10"/>
          </p:nvPr>
        </p:nvSpPr>
        <p:spPr>
          <a:xfrm>
            <a:off x="381000" y="1411552"/>
            <a:ext cx="8382000" cy="4302716"/>
          </a:xfrm>
        </p:spPr>
        <p:txBody>
          <a:bodyPr/>
          <a:lstStyle/>
          <a:p>
            <a:r>
              <a:rPr lang="en-US" dirty="0" smtClean="0"/>
              <a:t>5 year contract</a:t>
            </a:r>
          </a:p>
          <a:p>
            <a:r>
              <a:rPr lang="en-US" dirty="0" smtClean="0"/>
              <a:t>$39 M over 5 years</a:t>
            </a:r>
          </a:p>
          <a:p>
            <a:pPr lvl="1"/>
            <a:r>
              <a:rPr lang="en-US" dirty="0" smtClean="0"/>
              <a:t>Development of items</a:t>
            </a:r>
          </a:p>
          <a:p>
            <a:pPr lvl="1"/>
            <a:r>
              <a:rPr lang="en-US" dirty="0" smtClean="0"/>
              <a:t>Interim and Summative tests</a:t>
            </a:r>
          </a:p>
          <a:p>
            <a:pPr lvl="1"/>
            <a:r>
              <a:rPr lang="en-US" dirty="0" smtClean="0"/>
              <a:t>Formative system</a:t>
            </a:r>
          </a:p>
          <a:p>
            <a:pPr lvl="1"/>
            <a:r>
              <a:rPr lang="en-US" dirty="0"/>
              <a:t>R</a:t>
            </a:r>
            <a:r>
              <a:rPr lang="en-US" dirty="0" smtClean="0"/>
              <a:t>eporting system</a:t>
            </a:r>
          </a:p>
          <a:p>
            <a:pPr lvl="1"/>
            <a:r>
              <a:rPr lang="en-US" dirty="0" smtClean="0"/>
              <a:t>All work for federal approval</a:t>
            </a:r>
          </a:p>
          <a:p>
            <a:pPr lvl="1"/>
            <a:r>
              <a:rPr lang="en-US" dirty="0" smtClean="0"/>
              <a:t>Training</a:t>
            </a:r>
          </a:p>
          <a:p>
            <a:pPr lvl="1"/>
            <a:r>
              <a:rPr lang="en-US" dirty="0" smtClean="0"/>
              <a:t>Parent review committee</a:t>
            </a:r>
            <a:endParaRPr lang="en-US" dirty="0"/>
          </a:p>
        </p:txBody>
      </p:sp>
    </p:spTree>
    <p:extLst>
      <p:ext uri="{BB962C8B-B14F-4D97-AF65-F5344CB8AC3E}">
        <p14:creationId xmlns:p14="http://schemas.microsoft.com/office/powerpoint/2010/main" val="2472864909"/>
      </p:ext>
    </p:extLst>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Sample presentation slides">
  <a:themeElements>
    <a:clrScheme name="White - blue accents template template">
      <a:dk1>
        <a:srgbClr val="000000"/>
      </a:dk1>
      <a:lt1>
        <a:srgbClr val="FFFFFF"/>
      </a:lt1>
      <a:dk2>
        <a:srgbClr val="1D4775"/>
      </a:dk2>
      <a:lt2>
        <a:srgbClr val="FEF194"/>
      </a:lt2>
      <a:accent1>
        <a:srgbClr val="FFC000"/>
      </a:accent1>
      <a:accent2>
        <a:srgbClr val="3497AE"/>
      </a:accent2>
      <a:accent3>
        <a:srgbClr val="DF8045"/>
      </a:accent3>
      <a:accent4>
        <a:srgbClr val="7DCC2E"/>
      </a:accent4>
      <a:accent5>
        <a:srgbClr val="FF9929"/>
      </a:accent5>
      <a:accent6>
        <a:srgbClr val="A061C3"/>
      </a:accent6>
      <a:hlink>
        <a:srgbClr val="1D4775"/>
      </a:hlink>
      <a:folHlink>
        <a:srgbClr val="1D4775"/>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91436" tIns="45718" rIns="91436" bIns="45718" numCol="1" rtlCol="0" anchor="ctr" anchorCtr="0" compatLnSpc="1">
        <a:prstTxWarp prst="textNoShape">
          <a:avLst/>
        </a:prstTxWarp>
      </a:bodyPr>
      <a:lstStyle>
        <a:defPPr algn="ctr" defTabSz="914099" fontAlgn="base">
          <a:spcBef>
            <a:spcPct val="0"/>
          </a:spcBef>
          <a:spcAft>
            <a:spcPct val="0"/>
          </a:spcAft>
          <a:defRPr sz="2300" dirty="0" smtClean="0">
            <a:solidFill>
              <a:schemeClr val="tx1"/>
            </a:solidFill>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2.xml><?xml version="1.0" encoding="utf-8"?>
<a:theme xmlns:a="http://schemas.openxmlformats.org/drawingml/2006/main" name="White with Courier font for code slides">
  <a:themeElements>
    <a:clrScheme name="Blue Template-Template">
      <a:dk1>
        <a:srgbClr val="000000"/>
      </a:dk1>
      <a:lt1>
        <a:srgbClr val="FFFFFF"/>
      </a:lt1>
      <a:dk2>
        <a:srgbClr val="050595"/>
      </a:dk2>
      <a:lt2>
        <a:srgbClr val="FFFFFF"/>
      </a:lt2>
      <a:accent1>
        <a:srgbClr val="FFC000"/>
      </a:accent1>
      <a:accent2>
        <a:srgbClr val="3497AE"/>
      </a:accent2>
      <a:accent3>
        <a:srgbClr val="DF8045"/>
      </a:accent3>
      <a:accent4>
        <a:srgbClr val="7DCC2E"/>
      </a:accent4>
      <a:accent5>
        <a:srgbClr val="FF9929"/>
      </a:accent5>
      <a:accent6>
        <a:srgbClr val="7D3DA1"/>
      </a:accent6>
      <a:hlink>
        <a:srgbClr val="F3EB4F"/>
      </a:hlink>
      <a:folHlink>
        <a:srgbClr val="7DDD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109728" tIns="54864" rIns="109728" bIns="54864" numCol="1" rtlCol="0" anchor="ctr" anchorCtr="0" compatLnSpc="1">
        <a:prstTxWarp prst="textNoShape">
          <a:avLst/>
        </a:prstTxWarp>
      </a:bodyPr>
      <a:lstStyle>
        <a:defPPr marL="0" marR="0" indent="0" algn="ctr" defTabSz="1096963" rtl="0" eaLnBrk="1" fontAlgn="base" latinLnBrk="0" hangingPunct="1">
          <a:lnSpc>
            <a:spcPct val="100000"/>
          </a:lnSpc>
          <a:spcBef>
            <a:spcPct val="0"/>
          </a:spcBef>
          <a:spcAft>
            <a:spcPct val="0"/>
          </a:spcAft>
          <a:buClrTx/>
          <a:buSzTx/>
          <a:buFontTx/>
          <a:buNone/>
          <a:tabLst/>
          <a:defRPr kumimoji="0" sz="2800" b="0" i="0" u="none" strike="noStrike" cap="none" normalizeH="0" baseline="0" dirty="0" smtClean="0">
            <a:solidFill>
              <a:schemeClr val="tx1"/>
            </a:solidFill>
            <a:effectLst>
              <a:outerShdw blurRad="38100" dist="38100" dir="2700000" algn="tl">
                <a:srgbClr val="000000">
                  <a:alpha val="43137"/>
                </a:srgbClr>
              </a:outerShdw>
            </a:effectLst>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Sample presentation slides</Template>
  <TotalTime>676</TotalTime>
  <Words>763</Words>
  <Application>Microsoft Office PowerPoint</Application>
  <PresentationFormat>On-screen Show (4:3)</PresentationFormat>
  <Paragraphs>206</Paragraphs>
  <Slides>30</Slides>
  <Notes>1</Notes>
  <HiddenSlides>0</HiddenSlides>
  <MMClips>0</MMClips>
  <ScaleCrop>false</ScaleCrop>
  <HeadingPairs>
    <vt:vector size="4" baseType="variant">
      <vt:variant>
        <vt:lpstr>Theme</vt:lpstr>
      </vt:variant>
      <vt:variant>
        <vt:i4>2</vt:i4>
      </vt:variant>
      <vt:variant>
        <vt:lpstr>Slide Titles</vt:lpstr>
      </vt:variant>
      <vt:variant>
        <vt:i4>30</vt:i4>
      </vt:variant>
    </vt:vector>
  </HeadingPairs>
  <TitlesOfParts>
    <vt:vector size="32" baseType="lpstr">
      <vt:lpstr>Sample presentation slides</vt:lpstr>
      <vt:lpstr>White with Courier font for code slides</vt:lpstr>
      <vt:lpstr> Utah Computer Adaptive Assessment  System       </vt:lpstr>
      <vt:lpstr>Questions</vt:lpstr>
      <vt:lpstr>Top 10 Questions</vt:lpstr>
      <vt:lpstr>Top 10 Questions</vt:lpstr>
      <vt:lpstr>FAQ #1  What was the process  to select a state computer adaptive assessment system?</vt:lpstr>
      <vt:lpstr>RFP Process</vt:lpstr>
      <vt:lpstr>Superintendent Charge to RFP Writing Committee</vt:lpstr>
      <vt:lpstr>State Purchasing Charge to  the RFP Selection Committee</vt:lpstr>
      <vt:lpstr>FAQ #2  What are the  State Purchasing  requirements and processes?</vt:lpstr>
      <vt:lpstr>State Purchasing Requirements</vt:lpstr>
      <vt:lpstr>FAQ #3   Who was awarded the contract to assist Utah in developing and administering the computer adaptive assessment system? </vt:lpstr>
      <vt:lpstr>American Institute for Research - AIR</vt:lpstr>
      <vt:lpstr>FAQ #4 What is the new computer adaptive assessment system?</vt:lpstr>
      <vt:lpstr>Utah Computer Adaptive Assessment System</vt:lpstr>
      <vt:lpstr>Utah Computer Adaptive Assessment System</vt:lpstr>
      <vt:lpstr>Utah Computer Adaptive Assessment System</vt:lpstr>
      <vt:lpstr>Utah Computer Adaptive Assessment System</vt:lpstr>
      <vt:lpstr>Utah Computer Adaptive Assessment System</vt:lpstr>
      <vt:lpstr>FAQ #5   Will low and  high achieving students be accurately assessed?</vt:lpstr>
      <vt:lpstr>Adaptive for Everyone</vt:lpstr>
      <vt:lpstr>FAQ #6  Will the  assessment  include  national norms?</vt:lpstr>
      <vt:lpstr>National Norms</vt:lpstr>
      <vt:lpstr>FAQ #7  What is the  implementation  timeline?</vt:lpstr>
      <vt:lpstr>Timeline</vt:lpstr>
      <vt:lpstr>FAQ #8 What is the transition plan?</vt:lpstr>
      <vt:lpstr>Transition Plan</vt:lpstr>
      <vt:lpstr>FAQ #9   What assessment reports will be  available?</vt:lpstr>
      <vt:lpstr>Reporting</vt:lpstr>
      <vt:lpstr>FAQ #10  What are the  terms of the  AIR contract?</vt:lpstr>
      <vt:lpstr>What are the terms of the contract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Presentation</dc:title>
  <dc:creator>JPark</dc:creator>
  <cp:lastModifiedBy>Park, Judy</cp:lastModifiedBy>
  <cp:revision>43</cp:revision>
  <cp:lastPrinted>2013-01-02T16:12:46Z</cp:lastPrinted>
  <dcterms:created xsi:type="dcterms:W3CDTF">2009-09-07T04:59:42Z</dcterms:created>
  <dcterms:modified xsi:type="dcterms:W3CDTF">2013-01-21T15:24:41Z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TC102867891033</vt:lpwstr>
  </property>
</Properties>
</file>