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2" r:id="rId1"/>
    <p:sldMasterId id="2147483677" r:id="rId2"/>
    <p:sldMasterId id="2147483674" r:id="rId3"/>
    <p:sldMasterId id="2147483689" r:id="rId4"/>
  </p:sldMasterIdLst>
  <p:notesMasterIdLst>
    <p:notesMasterId r:id="rId29"/>
  </p:notesMasterIdLst>
  <p:handoutMasterIdLst>
    <p:handoutMasterId r:id="rId30"/>
  </p:handoutMasterIdLst>
  <p:sldIdLst>
    <p:sldId id="907" r:id="rId5"/>
    <p:sldId id="1000" r:id="rId6"/>
    <p:sldId id="1058" r:id="rId7"/>
    <p:sldId id="1020" r:id="rId8"/>
    <p:sldId id="1003" r:id="rId9"/>
    <p:sldId id="1004" r:id="rId10"/>
    <p:sldId id="1046" r:id="rId11"/>
    <p:sldId id="1049" r:id="rId12"/>
    <p:sldId id="1048" r:id="rId13"/>
    <p:sldId id="1050" r:id="rId14"/>
    <p:sldId id="1051" r:id="rId15"/>
    <p:sldId id="1052" r:id="rId16"/>
    <p:sldId id="1065" r:id="rId17"/>
    <p:sldId id="1053" r:id="rId18"/>
    <p:sldId id="1064" r:id="rId19"/>
    <p:sldId id="1066" r:id="rId20"/>
    <p:sldId id="1067" r:id="rId21"/>
    <p:sldId id="1054" r:id="rId22"/>
    <p:sldId id="1056" r:id="rId23"/>
    <p:sldId id="1061" r:id="rId24"/>
    <p:sldId id="1055" r:id="rId25"/>
    <p:sldId id="1005" r:id="rId26"/>
    <p:sldId id="1063" r:id="rId27"/>
    <p:sldId id="1002" r:id="rId28"/>
  </p:sldIdLst>
  <p:sldSz cx="9144000" cy="6858000" type="screen4x3"/>
  <p:notesSz cx="7019925" cy="9305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ew, Emily" initials="TE" lastIdx="3" clrIdx="0"/>
  <p:cmAuthor id="1" name="ebilello" initials="e"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B4E2"/>
    <a:srgbClr val="FFF4E7"/>
    <a:srgbClr val="508FD4"/>
    <a:srgbClr val="E8EFF2"/>
    <a:srgbClr val="CDDDE3"/>
    <a:srgbClr val="FFFF66"/>
    <a:srgbClr val="CC3300"/>
    <a:srgbClr val="777777"/>
    <a:srgbClr val="FF7C8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00" autoAdjust="0"/>
    <p:restoredTop sz="94718" autoAdjust="0"/>
  </p:normalViewPr>
  <p:slideViewPr>
    <p:cSldViewPr>
      <p:cViewPr>
        <p:scale>
          <a:sx n="66" d="100"/>
          <a:sy n="66" d="100"/>
        </p:scale>
        <p:origin x="-1128" y="-34"/>
      </p:cViewPr>
      <p:guideLst>
        <p:guide orient="horz" pos="2160"/>
        <p:guide pos="2880"/>
      </p:guideLst>
    </p:cSldViewPr>
  </p:slideViewPr>
  <p:notesTextViewPr>
    <p:cViewPr>
      <p:scale>
        <a:sx n="100" d="100"/>
        <a:sy n="100" d="100"/>
      </p:scale>
      <p:origin x="0" y="0"/>
    </p:cViewPr>
  </p:notesTextViewPr>
  <p:sorterViewPr>
    <p:cViewPr>
      <p:scale>
        <a:sx n="200" d="100"/>
        <a:sy n="200" d="100"/>
      </p:scale>
      <p:origin x="0" y="-720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650"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6688" y="0"/>
            <a:ext cx="3041650" cy="465138"/>
          </a:xfrm>
          <a:prstGeom prst="rect">
            <a:avLst/>
          </a:prstGeom>
        </p:spPr>
        <p:txBody>
          <a:bodyPr vert="horz" lIns="91440" tIns="45720" rIns="91440" bIns="45720" rtlCol="0"/>
          <a:lstStyle>
            <a:lvl1pPr algn="r">
              <a:defRPr sz="1200"/>
            </a:lvl1pPr>
          </a:lstStyle>
          <a:p>
            <a:fld id="{04F780F0-6F23-4456-842E-E9D9C2C69189}" type="datetimeFigureOut">
              <a:rPr lang="en-US" smtClean="0"/>
              <a:pPr/>
              <a:t>2/13/2014</a:t>
            </a:fld>
            <a:endParaRPr lang="en-US" dirty="0"/>
          </a:p>
        </p:txBody>
      </p:sp>
      <p:sp>
        <p:nvSpPr>
          <p:cNvPr id="4" name="Footer Placeholder 3"/>
          <p:cNvSpPr>
            <a:spLocks noGrp="1"/>
          </p:cNvSpPr>
          <p:nvPr>
            <p:ph type="ftr" sz="quarter" idx="2"/>
          </p:nvPr>
        </p:nvSpPr>
        <p:spPr>
          <a:xfrm>
            <a:off x="0" y="8839200"/>
            <a:ext cx="3041650" cy="465138"/>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6688" y="8839200"/>
            <a:ext cx="3041650" cy="465138"/>
          </a:xfrm>
          <a:prstGeom prst="rect">
            <a:avLst/>
          </a:prstGeom>
        </p:spPr>
        <p:txBody>
          <a:bodyPr vert="horz" lIns="91440" tIns="45720" rIns="91440" bIns="45720" rtlCol="0" anchor="b"/>
          <a:lstStyle>
            <a:lvl1pPr algn="r">
              <a:defRPr sz="1200"/>
            </a:lvl1pPr>
          </a:lstStyle>
          <a:p>
            <a:fld id="{C73EBE20-DA9E-4471-958A-7957AC54662F}" type="slidenum">
              <a:rPr lang="en-US" smtClean="0"/>
              <a:pPr/>
              <a:t>‹#›</a:t>
            </a:fld>
            <a:endParaRPr lang="en-US" dirty="0"/>
          </a:p>
        </p:txBody>
      </p:sp>
    </p:spTree>
    <p:extLst>
      <p:ext uri="{BB962C8B-B14F-4D97-AF65-F5344CB8AC3E}">
        <p14:creationId xmlns:p14="http://schemas.microsoft.com/office/powerpoint/2010/main" val="167984697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5296"/>
          </a:xfrm>
          <a:prstGeom prst="rect">
            <a:avLst/>
          </a:prstGeom>
        </p:spPr>
        <p:txBody>
          <a:bodyPr vert="horz" lIns="93287" tIns="46644" rIns="93287" bIns="46644" rtlCol="0"/>
          <a:lstStyle>
            <a:lvl1pPr algn="l">
              <a:defRPr sz="1200"/>
            </a:lvl1pPr>
          </a:lstStyle>
          <a:p>
            <a:endParaRPr lang="en-US" dirty="0"/>
          </a:p>
        </p:txBody>
      </p:sp>
      <p:sp>
        <p:nvSpPr>
          <p:cNvPr id="3" name="Date Placeholder 2"/>
          <p:cNvSpPr>
            <a:spLocks noGrp="1"/>
          </p:cNvSpPr>
          <p:nvPr>
            <p:ph type="dt" idx="1"/>
          </p:nvPr>
        </p:nvSpPr>
        <p:spPr>
          <a:xfrm>
            <a:off x="3976333" y="0"/>
            <a:ext cx="3041968" cy="465296"/>
          </a:xfrm>
          <a:prstGeom prst="rect">
            <a:avLst/>
          </a:prstGeom>
        </p:spPr>
        <p:txBody>
          <a:bodyPr vert="horz" lIns="93287" tIns="46644" rIns="93287" bIns="46644" rtlCol="0"/>
          <a:lstStyle>
            <a:lvl1pPr algn="r">
              <a:defRPr sz="1200"/>
            </a:lvl1pPr>
          </a:lstStyle>
          <a:p>
            <a:fld id="{B60F3E1A-F44A-4BDC-BFDE-3CE901F7CC0B}" type="datetimeFigureOut">
              <a:rPr lang="en-US" smtClean="0"/>
              <a:pPr/>
              <a:t>2/13/2014</a:t>
            </a:fld>
            <a:endParaRPr lang="en-US" dirty="0"/>
          </a:p>
        </p:txBody>
      </p:sp>
      <p:sp>
        <p:nvSpPr>
          <p:cNvPr id="4" name="Slide Image Placeholder 3"/>
          <p:cNvSpPr>
            <a:spLocks noGrp="1" noRot="1" noChangeAspect="1"/>
          </p:cNvSpPr>
          <p:nvPr>
            <p:ph type="sldImg" idx="2"/>
          </p:nvPr>
        </p:nvSpPr>
        <p:spPr>
          <a:xfrm>
            <a:off x="1184275" y="698500"/>
            <a:ext cx="4651375" cy="3489325"/>
          </a:xfrm>
          <a:prstGeom prst="rect">
            <a:avLst/>
          </a:prstGeom>
          <a:noFill/>
          <a:ln w="12700">
            <a:solidFill>
              <a:prstClr val="black"/>
            </a:solidFill>
          </a:ln>
        </p:spPr>
        <p:txBody>
          <a:bodyPr vert="horz" lIns="93287" tIns="46644" rIns="93287" bIns="46644" rtlCol="0" anchor="ctr"/>
          <a:lstStyle/>
          <a:p>
            <a:endParaRPr lang="en-US" dirty="0"/>
          </a:p>
        </p:txBody>
      </p:sp>
      <p:sp>
        <p:nvSpPr>
          <p:cNvPr id="5" name="Notes Placeholder 4"/>
          <p:cNvSpPr>
            <a:spLocks noGrp="1"/>
          </p:cNvSpPr>
          <p:nvPr>
            <p:ph type="body" sz="quarter" idx="3"/>
          </p:nvPr>
        </p:nvSpPr>
        <p:spPr>
          <a:xfrm>
            <a:off x="701993" y="4420315"/>
            <a:ext cx="5615940" cy="4187666"/>
          </a:xfrm>
          <a:prstGeom prst="rect">
            <a:avLst/>
          </a:prstGeom>
        </p:spPr>
        <p:txBody>
          <a:bodyPr vert="horz" lIns="93287" tIns="46644" rIns="93287" bIns="4664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9014"/>
            <a:ext cx="3041968" cy="465296"/>
          </a:xfrm>
          <a:prstGeom prst="rect">
            <a:avLst/>
          </a:prstGeom>
        </p:spPr>
        <p:txBody>
          <a:bodyPr vert="horz" lIns="93287" tIns="46644" rIns="93287" bIns="46644"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6333" y="8839014"/>
            <a:ext cx="3041968" cy="465296"/>
          </a:xfrm>
          <a:prstGeom prst="rect">
            <a:avLst/>
          </a:prstGeom>
        </p:spPr>
        <p:txBody>
          <a:bodyPr vert="horz" lIns="93287" tIns="46644" rIns="93287" bIns="46644" rtlCol="0" anchor="b"/>
          <a:lstStyle>
            <a:lvl1pPr algn="r">
              <a:defRPr sz="1200"/>
            </a:lvl1pPr>
          </a:lstStyle>
          <a:p>
            <a:fld id="{58BE1359-2DA2-4102-8E5F-3C314329F386}" type="slidenum">
              <a:rPr lang="en-US" smtClean="0"/>
              <a:pPr/>
              <a:t>‹#›</a:t>
            </a:fld>
            <a:endParaRPr lang="en-US" dirty="0"/>
          </a:p>
        </p:txBody>
      </p:sp>
    </p:spTree>
    <p:extLst>
      <p:ext uri="{BB962C8B-B14F-4D97-AF65-F5344CB8AC3E}">
        <p14:creationId xmlns:p14="http://schemas.microsoft.com/office/powerpoint/2010/main" val="25908280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8BE1359-2DA2-4102-8E5F-3C314329F386}" type="slidenum">
              <a:rPr lang="en-US" smtClean="0"/>
              <a:pPr/>
              <a:t>1</a:t>
            </a:fld>
            <a:endParaRPr lang="en-US" dirty="0"/>
          </a:p>
        </p:txBody>
      </p:sp>
    </p:spTree>
    <p:extLst>
      <p:ext uri="{BB962C8B-B14F-4D97-AF65-F5344CB8AC3E}">
        <p14:creationId xmlns:p14="http://schemas.microsoft.com/office/powerpoint/2010/main" val="1774266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B45E7D-208E-4D15-8823-6494F3BC2DAF}" type="slidenum">
              <a:rPr lang="en-US" smtClean="0"/>
              <a:pPr/>
              <a:t>4</a:t>
            </a:fld>
            <a:endParaRPr lang="en-US" dirty="0"/>
          </a:p>
        </p:txBody>
      </p:sp>
    </p:spTree>
    <p:extLst>
      <p:ext uri="{BB962C8B-B14F-4D97-AF65-F5344CB8AC3E}">
        <p14:creationId xmlns:p14="http://schemas.microsoft.com/office/powerpoint/2010/main" val="1394229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4" name="Slide Number Placeholder 3"/>
          <p:cNvSpPr>
            <a:spLocks noGrp="1"/>
          </p:cNvSpPr>
          <p:nvPr>
            <p:ph type="sldNum" sz="quarter" idx="10"/>
          </p:nvPr>
        </p:nvSpPr>
        <p:spPr/>
        <p:txBody>
          <a:bodyPr/>
          <a:lstStyle>
            <a:lvl1pPr>
              <a:defRPr>
                <a:solidFill>
                  <a:schemeClr val="tx1"/>
                </a:solidFill>
              </a:defRPr>
            </a:lvl1p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
        <p:nvSpPr>
          <p:cNvPr id="5" name="Slide Number Placeholder 4"/>
          <p:cNvSpPr>
            <a:spLocks noGrp="1"/>
          </p:cNvSpPr>
          <p:nvPr>
            <p:ph type="sldNum" sz="quarter" idx="11"/>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p:cNvSpPr>
            <a:spLocks noGrp="1"/>
          </p:cNvSpPr>
          <p:nvPr>
            <p:ph type="sldNum" sz="quarter" idx="11"/>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
        <p:nvSpPr>
          <p:cNvPr id="5" name="Slide Number Placeholder 4"/>
          <p:cNvSpPr>
            <a:spLocks noGrp="1"/>
          </p:cNvSpPr>
          <p:nvPr>
            <p:ph type="sldNum" sz="quarter" idx="11"/>
          </p:nvPr>
        </p:nvSpPr>
        <p:spPr/>
        <p:txBody>
          <a:bodyPr/>
          <a:lstStyle/>
          <a:p>
            <a:fld id="{B67DE9BD-66B6-4118-8134-4A73A2B3E45E}" type="slidenum">
              <a:rPr lang="en-US" smtClean="0"/>
              <a:pPr/>
              <a:t>‹#›</a:t>
            </a:fld>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F76311-0BA5-4438-9ACA-F6EF333892A7}" type="slidenum">
              <a:rPr lang="en-US" smtClean="0"/>
              <a:pPr/>
              <a:t>‹#›</a:t>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3769468206"/>
      </p:ext>
    </p:extLst>
  </p:cSld>
  <p:clrMapOvr>
    <a:masterClrMapping/>
  </p:clrMapOvr>
  <p:transition>
    <p:fade/>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dirty="0"/>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310603621"/>
      </p:ext>
    </p:extLst>
  </p:cSld>
  <p:clrMapOvr>
    <a:masterClrMapping/>
  </p:clrMapOvr>
  <p:transition>
    <p:fade/>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97974768"/>
      </p:ext>
    </p:extLst>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3271417231"/>
      </p:ext>
    </p:extLst>
  </p:cSld>
  <p:clrMapOvr>
    <a:masterClrMapping/>
  </p:clrMapOvr>
  <p:transition>
    <p:fade/>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190915558"/>
      </p:ext>
    </p:extLst>
  </p:cSld>
  <p:clrMapOvr>
    <a:masterClrMapping/>
  </p:clrMapOvr>
  <p:transition>
    <p:fade/>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952020497"/>
      </p:ext>
    </p:extLst>
  </p:cSld>
  <p:clrMapOvr>
    <a:masterClrMapping/>
  </p:clrMapOvr>
  <p:transition>
    <p:fade/>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591846106"/>
      </p:ext>
    </p:extLst>
  </p:cSld>
  <p:clrMapOvr>
    <a:masterClrMapping/>
  </p:clrMapOvr>
  <p:transition>
    <p:fade/>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DDF080-5E8C-48AD-84E5-6C08B304C14E}" type="datetimeFigureOut">
              <a:rPr lang="en-US" dirty="0"/>
              <a:t>2/13/2014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183657694"/>
      </p:ext>
    </p:extLst>
  </p:cSld>
  <p:clrMapOvr>
    <a:masterClrMapping/>
  </p:clrMapOvr>
  <p:hf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1982429288"/>
      </p:ext>
    </p:extLst>
  </p:cSld>
  <p:clrMapOvr>
    <a:masterClrMapping/>
  </p:clrMapOvr>
  <p:hf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2809072479"/>
      </p:ext>
    </p:extLst>
  </p:cSld>
  <p:clrMapOvr>
    <a:masterClrMapping/>
  </p:clrMapOvr>
  <p:hf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09552485"/>
      </p:ext>
    </p:extLst>
  </p:cSld>
  <p:clrMapOvr>
    <a:masterClrMapping/>
  </p:clrMapOvr>
  <p:hf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1990000328"/>
      </p:ext>
    </p:extLst>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83028124"/>
      </p:ext>
    </p:extLst>
  </p:cSld>
  <p:clrMapOvr>
    <a:masterClrMapping/>
  </p:clrMapOvr>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2657572646"/>
      </p:ext>
    </p:extLst>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dirty="0"/>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2591030717"/>
      </p:ext>
    </p:extLst>
  </p:cSld>
  <p:clrMapOvr>
    <a:masterClrMapping/>
  </p:clrMapOvr>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1084498761"/>
      </p:ext>
    </p:extLst>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Slide Number Placeholder 3"/>
          <p:cNvSpPr>
            <a:spLocks noGrp="1"/>
          </p:cNvSpPr>
          <p:nvPr>
            <p:ph type="sldNum" sz="quarter" idx="11"/>
          </p:nvPr>
        </p:nvSpPr>
        <p:spPr/>
        <p:txBody>
          <a:body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121183310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25.xml"/><Relationship Id="rId4" Type="http://schemas.openxmlformats.org/officeDocument/2006/relationships/image" Target="../media/image5.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theme" Target="../theme/theme4.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pic>
        <p:nvPicPr>
          <p:cNvPr id="7" name="Picture 25" descr="7-00029_BAK_v03TOP"/>
          <p:cNvPicPr>
            <a:picLocks noChangeAspect="1" noChangeArrowheads="1"/>
          </p:cNvPicPr>
          <p:nvPr/>
        </p:nvPicPr>
        <p:blipFill>
          <a:blip r:embed="rId16" cstate="print"/>
          <a:srcRect/>
          <a:stretch>
            <a:fillRect/>
          </a:stretch>
        </p:blipFill>
        <p:spPr bwMode="auto">
          <a:xfrm>
            <a:off x="-15875" y="6007100"/>
            <a:ext cx="9159875" cy="849313"/>
          </a:xfrm>
          <a:prstGeom prst="rect">
            <a:avLst/>
          </a:prstGeom>
          <a:noFill/>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4"/>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defRPr>
            </a:lvl1pPr>
          </a:lstStyle>
          <a:p>
            <a:fld id="{B67DE9BD-66B6-4118-8134-4A73A2B3E45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3" r:id="rId1"/>
    <p:sldLayoutId id="2147483676"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61" r:id="rId13"/>
  </p:sldLayoutIdLst>
  <p:transition>
    <p:fade/>
  </p:transition>
  <p:hf hdr="0" ftr="0" dt="0"/>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7"/>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8"/>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8"/>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8"/>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8"/>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F76311-0BA5-4438-9ACA-F6EF333892A7}"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4"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5" r:id="rId1"/>
  </p:sldLayoutIdLst>
  <p:transition>
    <p:fade/>
  </p:transition>
  <p:hf hdr="0" ftr="0" dt="0"/>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2/13/2014</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67DE9BD-66B6-4118-8134-4A73A2B3E45E}" type="slidenum">
              <a:rPr lang="en-US" smtClean="0"/>
              <a:pPr/>
              <a:t>‹#›</a:t>
            </a:fld>
            <a:endParaRPr lang="en-US" dirty="0"/>
          </a:p>
        </p:txBody>
      </p:sp>
    </p:spTree>
    <p:extLst>
      <p:ext uri="{BB962C8B-B14F-4D97-AF65-F5344CB8AC3E}">
        <p14:creationId xmlns:p14="http://schemas.microsoft.com/office/powerpoint/2010/main" val="69916824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ransition>
    <p:fade/>
  </p:transition>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ageportal.org/wp-content/uploads/2014/02/Portal_CMS_Tutorial_Resource.pdf" TargetMode="External"/><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3" Type="http://schemas.openxmlformats.org/officeDocument/2006/relationships/hyperlink" Target="http://sageportal.org/" TargetMode="External"/><Relationship Id="rId2" Type="http://schemas.openxmlformats.org/officeDocument/2006/relationships/hyperlink" Target="http://sageportal.org/training-tests/" TargetMode="External"/><Relationship Id="rId1" Type="http://schemas.openxmlformats.org/officeDocument/2006/relationships/slideLayout" Target="../slideLayouts/slideLayout4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3.xml.rels><?xml version="1.0" encoding="UTF-8" standalone="yes"?>
<Relationships xmlns="http://schemas.openxmlformats.org/package/2006/relationships"><Relationship Id="rId3" Type="http://schemas.openxmlformats.org/officeDocument/2006/relationships/hyperlink" Target="http://sageportal.org/wp-content/uploads/2014/02/Writing-FAQ.pdf" TargetMode="External"/><Relationship Id="rId2" Type="http://schemas.openxmlformats.org/officeDocument/2006/relationships/hyperlink" Target="http://sageportal.org/resources/?section=5" TargetMode="External"/><Relationship Id="rId1" Type="http://schemas.openxmlformats.org/officeDocument/2006/relationships/slideLayout" Target="../slideLayouts/slideLayout42.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3" Type="http://schemas.openxmlformats.org/officeDocument/2006/relationships/hyperlink" Target="mailto:judy.park@schools.utah.gov" TargetMode="External"/><Relationship Id="rId2" Type="http://schemas.openxmlformats.org/officeDocument/2006/relationships/hyperlink" Target="mailto:sagehelpdesk@air.org" TargetMode="External"/><Relationship Id="rId1" Type="http://schemas.openxmlformats.org/officeDocument/2006/relationships/slideLayout" Target="../slideLayouts/slideLayout42.xml"/><Relationship Id="rId6" Type="http://schemas.openxmlformats.org/officeDocument/2006/relationships/image" Target="../media/image7.jpeg"/><Relationship Id="rId5" Type="http://schemas.openxmlformats.org/officeDocument/2006/relationships/hyperlink" Target="mailto:ulie.quinn@schools.utah.gov" TargetMode="External"/><Relationship Id="rId4" Type="http://schemas.openxmlformats.org/officeDocument/2006/relationships/hyperlink" Target="mailto:kurt.farnsworth@schools.utah.gov"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9931" y="1384300"/>
            <a:ext cx="3822128" cy="5034888"/>
          </a:xfrm>
          <a:ln w="38100">
            <a:solidFill>
              <a:schemeClr val="tx1"/>
            </a:solidFill>
          </a:ln>
        </p:spPr>
        <p:txBody>
          <a:bodyPr>
            <a:normAutofit fontScale="90000"/>
          </a:bodyPr>
          <a:lstStyle/>
          <a:p>
            <a:pPr algn="ctr"/>
            <a:r>
              <a:rPr lang="en-US" sz="2700" dirty="0" smtClean="0"/>
              <a:t/>
            </a:r>
            <a:br>
              <a:rPr lang="en-US" sz="2700" dirty="0" smtClean="0"/>
            </a:br>
            <a:r>
              <a:rPr lang="en-US" sz="2700" dirty="0" smtClean="0"/>
              <a:t/>
            </a:r>
            <a:br>
              <a:rPr lang="en-US" sz="2700" dirty="0" smtClean="0"/>
            </a:br>
            <a:r>
              <a:rPr lang="en-US" sz="2700" dirty="0"/>
              <a:t/>
            </a:r>
            <a:br>
              <a:rPr lang="en-US" sz="2700" dirty="0"/>
            </a:br>
            <a:r>
              <a:rPr lang="en-US" sz="2700" dirty="0" smtClean="0"/>
              <a:t/>
            </a:r>
            <a:br>
              <a:rPr lang="en-US" sz="2700" dirty="0" smtClean="0"/>
            </a:br>
            <a:r>
              <a:rPr lang="en-US" sz="2700" dirty="0"/>
              <a:t/>
            </a:r>
            <a:br>
              <a:rPr lang="en-US" sz="2700" dirty="0"/>
            </a:br>
            <a:r>
              <a:rPr lang="en-US" sz="2700" dirty="0" smtClean="0"/>
              <a:t/>
            </a:r>
            <a:br>
              <a:rPr lang="en-US" sz="2700" dirty="0" smtClean="0"/>
            </a:br>
            <a:r>
              <a:rPr lang="en-US" sz="2700" dirty="0" smtClean="0"/>
              <a:t/>
            </a:r>
            <a:br>
              <a:rPr lang="en-US" sz="2700" dirty="0" smtClean="0"/>
            </a:br>
            <a:r>
              <a:rPr lang="en-US" sz="2700" dirty="0"/>
              <a:t/>
            </a:r>
            <a:br>
              <a:rPr lang="en-US" sz="2700" dirty="0"/>
            </a:br>
            <a:r>
              <a:rPr lang="en-US" sz="2700" dirty="0" smtClean="0"/>
              <a:t/>
            </a:r>
            <a:br>
              <a:rPr lang="en-US" sz="2700" dirty="0" smtClean="0"/>
            </a:br>
            <a:r>
              <a:rPr lang="en-US" sz="2700" dirty="0"/>
              <a:t/>
            </a:r>
            <a:br>
              <a:rPr lang="en-US" sz="2700" dirty="0"/>
            </a:br>
            <a:r>
              <a:rPr lang="en-US" sz="2700" dirty="0" smtClean="0"/>
              <a:t/>
            </a:r>
            <a:br>
              <a:rPr lang="en-US" sz="27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dirty="0" smtClean="0"/>
              <a:t>Critical Information</a:t>
            </a:r>
            <a:br>
              <a:rPr lang="en-US" sz="3600" dirty="0" smtClean="0"/>
            </a:br>
            <a:r>
              <a:rPr lang="en-US" sz="3600" dirty="0" smtClean="0"/>
              <a:t/>
            </a:r>
            <a:br>
              <a:rPr lang="en-US" sz="3600" dirty="0" smtClean="0"/>
            </a:br>
            <a:r>
              <a:rPr lang="en-US" sz="5300" dirty="0" smtClean="0"/>
              <a:t/>
            </a:r>
            <a:br>
              <a:rPr lang="en-US" sz="5300" dirty="0" smtClean="0"/>
            </a:br>
            <a:r>
              <a:rPr lang="en-US" sz="5300" dirty="0" smtClean="0"/>
              <a:t/>
            </a:r>
            <a:br>
              <a:rPr lang="en-US" sz="5300" dirty="0" smtClean="0"/>
            </a:br>
            <a:r>
              <a:rPr lang="en-US" sz="5300" dirty="0"/>
              <a:t/>
            </a:r>
            <a:br>
              <a:rPr lang="en-US" sz="5300" dirty="0"/>
            </a:br>
            <a:r>
              <a:rPr lang="en-US" sz="5300" dirty="0" smtClean="0"/>
              <a:t/>
            </a:r>
            <a:br>
              <a:rPr lang="en-US" sz="5300" dirty="0" smtClean="0"/>
            </a:br>
            <a:r>
              <a:rPr lang="en-US" sz="5300" dirty="0"/>
              <a:t/>
            </a:r>
            <a:br>
              <a:rPr lang="en-US" sz="5300" dirty="0"/>
            </a:br>
            <a:r>
              <a:rPr lang="en-US" sz="5300" dirty="0" smtClean="0"/>
              <a:t/>
            </a:r>
            <a:br>
              <a:rPr lang="en-US" sz="5300" dirty="0" smtClean="0"/>
            </a:br>
            <a:r>
              <a:rPr lang="en-US" sz="5300" dirty="0"/>
              <a:t/>
            </a:r>
            <a:br>
              <a:rPr lang="en-US" sz="5300" dirty="0"/>
            </a:br>
            <a:r>
              <a:rPr lang="en-US" sz="5300" dirty="0" smtClean="0"/>
              <a:t/>
            </a:r>
            <a:br>
              <a:rPr lang="en-US" sz="5300" dirty="0" smtClean="0"/>
            </a:br>
            <a:r>
              <a:rPr lang="en-US" sz="5300" dirty="0" smtClean="0"/>
              <a:t/>
            </a:r>
            <a:br>
              <a:rPr lang="en-US" sz="5300" dirty="0" smtClean="0"/>
            </a:br>
            <a:r>
              <a:rPr lang="en-US" sz="5300" dirty="0" smtClean="0"/>
              <a:t/>
            </a:r>
            <a:br>
              <a:rPr lang="en-US" sz="5300" dirty="0" smtClean="0"/>
            </a:br>
            <a:r>
              <a:rPr lang="en-US" sz="5300" dirty="0"/>
              <a:t/>
            </a:r>
            <a:br>
              <a:rPr lang="en-US" sz="5300" dirty="0"/>
            </a:br>
            <a:r>
              <a:rPr lang="en-US" sz="5300" dirty="0" smtClean="0"/>
              <a:t/>
            </a:r>
            <a:br>
              <a:rPr lang="en-US" sz="5300" dirty="0" smtClean="0"/>
            </a:br>
            <a:r>
              <a:rPr lang="en-US" sz="9600" b="1" dirty="0" smtClean="0">
                <a:solidFill>
                  <a:schemeClr val="tx1"/>
                </a:solidFill>
                <a:latin typeface="Aharoni" panose="02010803020104030203" pitchFamily="2" charset="-79"/>
                <a:cs typeface="Aharoni" panose="02010803020104030203" pitchFamily="2" charset="-79"/>
              </a:rPr>
              <a:t>SAGE</a:t>
            </a:r>
            <a:r>
              <a:rPr lang="en-US" sz="5300" b="1" dirty="0" smtClean="0">
                <a:solidFill>
                  <a:schemeClr val="tx1"/>
                </a:solidFill>
              </a:rPr>
              <a:t/>
            </a:r>
            <a:br>
              <a:rPr lang="en-US" sz="5300" b="1" dirty="0" smtClean="0">
                <a:solidFill>
                  <a:schemeClr val="tx1"/>
                </a:solidFill>
              </a:rPr>
            </a:br>
            <a:r>
              <a:rPr lang="en-US" sz="5300" b="1" dirty="0" smtClean="0">
                <a:solidFill>
                  <a:schemeClr val="tx1"/>
                </a:solidFill>
              </a:rPr>
              <a:t/>
            </a:r>
            <a:br>
              <a:rPr lang="en-US" sz="5300" b="1" dirty="0" smtClean="0">
                <a:solidFill>
                  <a:schemeClr val="tx1"/>
                </a:solidFill>
              </a:rPr>
            </a:br>
            <a:r>
              <a:rPr lang="en-US" sz="5300" b="1" dirty="0" smtClean="0">
                <a:solidFill>
                  <a:schemeClr val="tx1"/>
                </a:solidFill>
              </a:rPr>
              <a:t>Critical </a:t>
            </a:r>
            <a:br>
              <a:rPr lang="en-US" sz="5300" b="1" dirty="0" smtClean="0">
                <a:solidFill>
                  <a:schemeClr val="tx1"/>
                </a:solidFill>
              </a:rPr>
            </a:br>
            <a:r>
              <a:rPr lang="en-US" sz="5300" b="1" dirty="0" smtClean="0">
                <a:solidFill>
                  <a:schemeClr val="tx1"/>
                </a:solidFill>
              </a:rPr>
              <a:t>Information</a:t>
            </a:r>
            <a:r>
              <a:rPr lang="en-US" sz="5300" dirty="0" smtClean="0"/>
              <a:t/>
            </a:r>
            <a:br>
              <a:rPr lang="en-US" sz="5300" dirty="0" smtClean="0"/>
            </a:br>
            <a:r>
              <a:rPr lang="en-US" dirty="0" smtClean="0"/>
              <a:t/>
            </a:r>
            <a:br>
              <a:rPr lang="en-US" dirty="0" smtClean="0"/>
            </a:br>
            <a:endParaRPr lang="en-US" dirty="0"/>
          </a:p>
        </p:txBody>
      </p:sp>
      <p:sp>
        <p:nvSpPr>
          <p:cNvPr id="15" name="Slide Number Placeholder 14"/>
          <p:cNvSpPr>
            <a:spLocks noGrp="1"/>
          </p:cNvSpPr>
          <p:nvPr>
            <p:ph type="sldNum" sz="quarter" idx="12"/>
          </p:nvPr>
        </p:nvSpPr>
        <p:spPr>
          <a:prstGeom prst="rect">
            <a:avLst/>
          </a:prstGeom>
        </p:spPr>
        <p:txBody>
          <a:bodyPr/>
          <a:lstStyle/>
          <a:p>
            <a:pPr algn="r"/>
            <a:fld id="{C403C8EF-7005-49BC-A0A7-618FEB232380}" type="slidenum">
              <a:rPr lang="en-US" smtClean="0"/>
              <a:pPr algn="r"/>
              <a:t>1</a:t>
            </a:fld>
            <a:endParaRPr lang="en-US" dirty="0"/>
          </a:p>
        </p:txBody>
      </p:sp>
      <p:sp>
        <p:nvSpPr>
          <p:cNvPr id="7" name="TextBox 6"/>
          <p:cNvSpPr txBox="1"/>
          <p:nvPr/>
        </p:nvSpPr>
        <p:spPr>
          <a:xfrm>
            <a:off x="228600" y="4648200"/>
            <a:ext cx="4495800" cy="1200329"/>
          </a:xfrm>
          <a:prstGeom prst="rect">
            <a:avLst/>
          </a:prstGeom>
          <a:noFill/>
          <a:ln w="38100">
            <a:solidFill>
              <a:schemeClr val="tx1"/>
            </a:solidFill>
          </a:ln>
        </p:spPr>
        <p:txBody>
          <a:bodyPr wrap="square" rtlCol="0">
            <a:spAutoFit/>
          </a:bodyPr>
          <a:lstStyle/>
          <a:p>
            <a:r>
              <a:rPr lang="en-US" dirty="0" smtClean="0"/>
              <a:t>Judy Park, Assoc. Superintendent</a:t>
            </a:r>
          </a:p>
          <a:p>
            <a:r>
              <a:rPr lang="en-US" dirty="0" smtClean="0"/>
              <a:t>Kurt Farnsworth, Assessment Coordinator</a:t>
            </a:r>
          </a:p>
          <a:p>
            <a:r>
              <a:rPr lang="en-US" dirty="0" smtClean="0"/>
              <a:t>Julie Quinn, Assessment Coordinator</a:t>
            </a:r>
          </a:p>
          <a:p>
            <a:r>
              <a:rPr lang="en-US" dirty="0" smtClean="0"/>
              <a:t>Utah State Office of Education</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600" y="533400"/>
            <a:ext cx="3386265" cy="3527359"/>
          </a:xfrm>
          <a:prstGeom prst="rect">
            <a:avLst/>
          </a:prstGeom>
          <a:ln w="38100">
            <a:solidFill>
              <a:schemeClr val="tx1"/>
            </a:solidFill>
          </a:ln>
        </p:spPr>
      </p:pic>
      <p:pic>
        <p:nvPicPr>
          <p:cNvPr id="12" name="Picture 2" descr="C:\Users\kmcinnis\Desktop\usoeRnd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31249880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a:t>
            </a:r>
            <a:r>
              <a:rPr lang="en-US" u="sng" dirty="0" smtClean="0">
                <a:solidFill>
                  <a:schemeClr val="accent2">
                    <a:lumMod val="75000"/>
                  </a:schemeClr>
                </a:solidFill>
              </a:rPr>
              <a:t>Adaptive</a:t>
            </a:r>
            <a:r>
              <a:rPr lang="en-US" dirty="0" smtClean="0"/>
              <a:t> Test</a:t>
            </a:r>
            <a:endParaRPr lang="en-US" dirty="0"/>
          </a:p>
        </p:txBody>
      </p:sp>
      <p:sp>
        <p:nvSpPr>
          <p:cNvPr id="3" name="Text Placeholder 2"/>
          <p:cNvSpPr>
            <a:spLocks noGrp="1"/>
          </p:cNvSpPr>
          <p:nvPr>
            <p:ph type="body" sz="quarter" idx="10"/>
          </p:nvPr>
        </p:nvSpPr>
        <p:spPr>
          <a:xfrm>
            <a:off x="381000" y="1411552"/>
            <a:ext cx="8382000" cy="4370427"/>
          </a:xfrm>
        </p:spPr>
        <p:txBody>
          <a:bodyPr>
            <a:normAutofit/>
          </a:bodyPr>
          <a:lstStyle/>
          <a:p>
            <a:r>
              <a:rPr lang="en-US" b="1" dirty="0" smtClean="0">
                <a:solidFill>
                  <a:schemeClr val="tx1"/>
                </a:solidFill>
              </a:rPr>
              <a:t>Adaptive 1</a:t>
            </a:r>
            <a:r>
              <a:rPr lang="en-US" b="1" baseline="30000" dirty="0" smtClean="0">
                <a:solidFill>
                  <a:schemeClr val="tx1"/>
                </a:solidFill>
              </a:rPr>
              <a:t>st</a:t>
            </a:r>
            <a:r>
              <a:rPr lang="en-US" b="1" dirty="0" smtClean="0">
                <a:solidFill>
                  <a:schemeClr val="tx1"/>
                </a:solidFill>
              </a:rPr>
              <a:t> year – 2014</a:t>
            </a:r>
          </a:p>
          <a:p>
            <a:pPr lvl="1"/>
            <a:r>
              <a:rPr lang="en-US" dirty="0" smtClean="0">
                <a:solidFill>
                  <a:schemeClr val="tx1"/>
                </a:solidFill>
              </a:rPr>
              <a:t>Not fully adaptive due to operational field test</a:t>
            </a:r>
          </a:p>
          <a:p>
            <a:pPr lvl="1"/>
            <a:r>
              <a:rPr lang="en-US" dirty="0" smtClean="0">
                <a:solidFill>
                  <a:schemeClr val="tx1"/>
                </a:solidFill>
              </a:rPr>
              <a:t>Will need item stats and student scores to be fully adaptive – 2015</a:t>
            </a:r>
          </a:p>
          <a:p>
            <a:pPr marL="457200" lvl="1" indent="0">
              <a:buNone/>
            </a:pPr>
            <a:endParaRPr lang="en-US" dirty="0" smtClean="0">
              <a:solidFill>
                <a:schemeClr val="tx1"/>
              </a:solidFill>
            </a:endParaRPr>
          </a:p>
          <a:p>
            <a:r>
              <a:rPr lang="en-US" b="1" dirty="0" smtClean="0">
                <a:solidFill>
                  <a:schemeClr val="tx1"/>
                </a:solidFill>
              </a:rPr>
              <a:t>Message to the field:</a:t>
            </a:r>
          </a:p>
          <a:p>
            <a:pPr lvl="1"/>
            <a:r>
              <a:rPr lang="en-US" dirty="0" smtClean="0">
                <a:solidFill>
                  <a:schemeClr val="tx1"/>
                </a:solidFill>
              </a:rPr>
              <a:t>SAGE is an adaptive Test</a:t>
            </a:r>
          </a:p>
          <a:p>
            <a:pPr lvl="1"/>
            <a:r>
              <a:rPr lang="en-US" dirty="0" smtClean="0">
                <a:solidFill>
                  <a:schemeClr val="tx1"/>
                </a:solidFill>
              </a:rPr>
              <a:t>Students will receive their results (fall)</a:t>
            </a:r>
          </a:p>
          <a:p>
            <a:pPr lvl="1"/>
            <a:r>
              <a:rPr lang="en-US" dirty="0" smtClean="0">
                <a:solidFill>
                  <a:schemeClr val="tx1"/>
                </a:solidFill>
              </a:rPr>
              <a:t>SAGE results will be used for reporting and accountability</a:t>
            </a:r>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2</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453126429"/>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a:t>
            </a:r>
            <a:r>
              <a:rPr lang="en-US" u="sng" dirty="0" smtClean="0">
                <a:solidFill>
                  <a:schemeClr val="accent2">
                    <a:lumMod val="75000"/>
                  </a:schemeClr>
                </a:solidFill>
              </a:rPr>
              <a:t>Adaptive</a:t>
            </a:r>
            <a:r>
              <a:rPr lang="en-US" dirty="0" smtClean="0"/>
              <a:t> Test</a:t>
            </a:r>
            <a:endParaRPr lang="en-US" dirty="0"/>
          </a:p>
        </p:txBody>
      </p:sp>
      <p:sp>
        <p:nvSpPr>
          <p:cNvPr id="3" name="Text Placeholder 2"/>
          <p:cNvSpPr>
            <a:spLocks noGrp="1"/>
          </p:cNvSpPr>
          <p:nvPr>
            <p:ph type="body" sz="quarter" idx="10"/>
          </p:nvPr>
        </p:nvSpPr>
        <p:spPr>
          <a:xfrm>
            <a:off x="381000" y="1411552"/>
            <a:ext cx="7543800" cy="5141648"/>
          </a:xfrm>
        </p:spPr>
        <p:txBody>
          <a:bodyPr>
            <a:normAutofit fontScale="85000" lnSpcReduction="20000"/>
          </a:bodyPr>
          <a:lstStyle/>
          <a:p>
            <a:r>
              <a:rPr lang="en-US" b="1" dirty="0" smtClean="0">
                <a:solidFill>
                  <a:schemeClr val="tx1"/>
                </a:solidFill>
              </a:rPr>
              <a:t>Adaptive Engine – Every student similar experience</a:t>
            </a:r>
          </a:p>
          <a:p>
            <a:pPr lvl="1"/>
            <a:r>
              <a:rPr lang="en-US" dirty="0" smtClean="0">
                <a:solidFill>
                  <a:schemeClr val="tx1"/>
                </a:solidFill>
              </a:rPr>
              <a:t>Adaptive algorithm used 2014</a:t>
            </a:r>
          </a:p>
          <a:p>
            <a:pPr lvl="1"/>
            <a:r>
              <a:rPr lang="en-US" dirty="0" smtClean="0">
                <a:solidFill>
                  <a:schemeClr val="tx1"/>
                </a:solidFill>
              </a:rPr>
              <a:t>All assessable standards assessed</a:t>
            </a:r>
          </a:p>
          <a:p>
            <a:pPr lvl="1"/>
            <a:r>
              <a:rPr lang="en-US" dirty="0" smtClean="0">
                <a:solidFill>
                  <a:schemeClr val="tx1"/>
                </a:solidFill>
              </a:rPr>
              <a:t>Individualized – each student has easy – difficult questions</a:t>
            </a:r>
          </a:p>
          <a:p>
            <a:pPr lvl="2"/>
            <a:r>
              <a:rPr lang="en-US" dirty="0">
                <a:solidFill>
                  <a:schemeClr val="tx1"/>
                </a:solidFill>
              </a:rPr>
              <a:t>The first year will provide the data needed to fully adapt to student performance starting with the fall interim in </a:t>
            </a:r>
            <a:r>
              <a:rPr lang="en-US" dirty="0" smtClean="0">
                <a:solidFill>
                  <a:schemeClr val="tx1"/>
                </a:solidFill>
              </a:rPr>
              <a:t>2014</a:t>
            </a:r>
          </a:p>
          <a:p>
            <a:pPr lvl="1"/>
            <a:r>
              <a:rPr lang="en-US" dirty="0" smtClean="0">
                <a:solidFill>
                  <a:schemeClr val="tx1"/>
                </a:solidFill>
              </a:rPr>
              <a:t>The same number of questions</a:t>
            </a:r>
          </a:p>
          <a:p>
            <a:pPr lvl="1"/>
            <a:r>
              <a:rPr lang="en-US" dirty="0" smtClean="0">
                <a:solidFill>
                  <a:schemeClr val="tx1"/>
                </a:solidFill>
              </a:rPr>
              <a:t>All levels of critical thinking</a:t>
            </a:r>
          </a:p>
          <a:p>
            <a:pPr lvl="1"/>
            <a:r>
              <a:rPr lang="en-US" dirty="0" smtClean="0">
                <a:solidFill>
                  <a:schemeClr val="tx1"/>
                </a:solidFill>
              </a:rPr>
              <a:t>Grade/course level content</a:t>
            </a:r>
          </a:p>
          <a:p>
            <a:pPr marL="457200" lvl="1" indent="0">
              <a:buNone/>
            </a:pPr>
            <a:endParaRPr lang="en-US" b="1" dirty="0" smtClean="0">
              <a:solidFill>
                <a:schemeClr val="tx1"/>
              </a:solidFill>
            </a:endParaRPr>
          </a:p>
          <a:p>
            <a:pPr marL="457200" lvl="1" indent="0">
              <a:buNone/>
            </a:pPr>
            <a:endParaRPr lang="en-US" dirty="0" smtClean="0">
              <a:solidFill>
                <a:schemeClr val="tx1"/>
              </a:solidFill>
            </a:endParaRPr>
          </a:p>
          <a:p>
            <a:r>
              <a:rPr lang="en-US" b="1" dirty="0" smtClean="0">
                <a:solidFill>
                  <a:schemeClr val="tx1"/>
                </a:solidFill>
              </a:rPr>
              <a:t>Message to the field:</a:t>
            </a:r>
          </a:p>
          <a:p>
            <a:pPr lvl="1"/>
            <a:r>
              <a:rPr lang="en-US" b="1" dirty="0" smtClean="0">
                <a:solidFill>
                  <a:schemeClr val="tx1"/>
                </a:solidFill>
              </a:rPr>
              <a:t>SAGE is an adaptive test</a:t>
            </a:r>
          </a:p>
          <a:p>
            <a:pPr lvl="1"/>
            <a:r>
              <a:rPr lang="en-US" b="1" dirty="0" smtClean="0">
                <a:solidFill>
                  <a:schemeClr val="tx1"/>
                </a:solidFill>
              </a:rPr>
              <a:t>The test will be even more precise after the first year when we have statistics on the questions and baseline data on each student</a:t>
            </a:r>
          </a:p>
          <a:p>
            <a:pPr lvl="1"/>
            <a:r>
              <a:rPr lang="en-US" b="1" dirty="0" smtClean="0">
                <a:solidFill>
                  <a:schemeClr val="tx1"/>
                </a:solidFill>
              </a:rPr>
              <a:t>Every student will be assessed:</a:t>
            </a:r>
          </a:p>
          <a:p>
            <a:pPr lvl="2"/>
            <a:r>
              <a:rPr lang="en-US" dirty="0" smtClean="0">
                <a:solidFill>
                  <a:schemeClr val="tx1"/>
                </a:solidFill>
              </a:rPr>
              <a:t>on all standards in their grade/course, </a:t>
            </a:r>
          </a:p>
          <a:p>
            <a:pPr lvl="2"/>
            <a:r>
              <a:rPr lang="en-US" dirty="0" smtClean="0">
                <a:solidFill>
                  <a:schemeClr val="tx1"/>
                </a:solidFill>
              </a:rPr>
              <a:t>all levels of critical thinking</a:t>
            </a:r>
          </a:p>
          <a:p>
            <a:pPr lvl="2"/>
            <a:r>
              <a:rPr lang="en-US" dirty="0">
                <a:solidFill>
                  <a:schemeClr val="tx1"/>
                </a:solidFill>
              </a:rPr>
              <a:t>T</a:t>
            </a:r>
            <a:r>
              <a:rPr lang="en-US" dirty="0" smtClean="0">
                <a:solidFill>
                  <a:schemeClr val="tx1"/>
                </a:solidFill>
              </a:rPr>
              <a:t>he same number of questions</a:t>
            </a:r>
          </a:p>
          <a:p>
            <a:pPr lvl="2"/>
            <a:endParaRPr lang="en-US" b="1"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3</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1383825055"/>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81000"/>
            <a:ext cx="7620000" cy="1143000"/>
          </a:xfrm>
        </p:spPr>
        <p:txBody>
          <a:bodyPr>
            <a:normAutofit/>
          </a:bodyPr>
          <a:lstStyle/>
          <a:p>
            <a:r>
              <a:rPr lang="en-US" dirty="0"/>
              <a:t>Computer </a:t>
            </a:r>
            <a:r>
              <a:rPr lang="en-US" u="sng" dirty="0">
                <a:solidFill>
                  <a:schemeClr val="accent2">
                    <a:lumMod val="75000"/>
                  </a:schemeClr>
                </a:solidFill>
              </a:rPr>
              <a:t>Adaptive</a:t>
            </a:r>
            <a:r>
              <a:rPr lang="en-US" dirty="0"/>
              <a:t> Test</a:t>
            </a:r>
            <a:endParaRPr lang="en-US" b="1" dirty="0">
              <a:latin typeface="+mn-lt"/>
            </a:endParaRPr>
          </a:p>
        </p:txBody>
      </p:sp>
      <p:sp>
        <p:nvSpPr>
          <p:cNvPr id="4" name="Content Placeholder 3"/>
          <p:cNvSpPr>
            <a:spLocks noGrp="1"/>
          </p:cNvSpPr>
          <p:nvPr>
            <p:ph idx="1"/>
          </p:nvPr>
        </p:nvSpPr>
        <p:spPr>
          <a:xfrm>
            <a:off x="304800" y="1257300"/>
            <a:ext cx="7239000" cy="5524500"/>
          </a:xfrm>
        </p:spPr>
        <p:txBody>
          <a:bodyPr>
            <a:normAutofit/>
          </a:bodyPr>
          <a:lstStyle/>
          <a:p>
            <a:pPr marL="0" indent="0">
              <a:buNone/>
            </a:pPr>
            <a:endParaRPr lang="en-US" sz="2000" dirty="0"/>
          </a:p>
          <a:p>
            <a:r>
              <a:rPr lang="en-US" sz="2000" b="1" dirty="0" smtClean="0">
                <a:solidFill>
                  <a:schemeClr val="tx1"/>
                </a:solidFill>
              </a:rPr>
              <a:t>Adaptive tests measure grade/course content</a:t>
            </a:r>
            <a:endParaRPr lang="en-US" sz="2000" dirty="0" smtClean="0">
              <a:solidFill>
                <a:schemeClr val="tx1"/>
              </a:solidFill>
            </a:endParaRPr>
          </a:p>
          <a:p>
            <a:pPr lvl="1"/>
            <a:r>
              <a:rPr lang="en-US" dirty="0" smtClean="0">
                <a:solidFill>
                  <a:schemeClr val="tx1"/>
                </a:solidFill>
              </a:rPr>
              <a:t>Scores are not comparable if the content measured is not the same. </a:t>
            </a:r>
            <a:endParaRPr lang="en-US" sz="2000" dirty="0" smtClean="0">
              <a:solidFill>
                <a:schemeClr val="tx1"/>
              </a:solidFill>
            </a:endParaRPr>
          </a:p>
          <a:p>
            <a:pPr lvl="1"/>
            <a:r>
              <a:rPr lang="en-US" dirty="0" smtClean="0">
                <a:solidFill>
                  <a:schemeClr val="tx1"/>
                </a:solidFill>
              </a:rPr>
              <a:t>If you measure different content for struggling students, teachers will teach different content to those students.</a:t>
            </a:r>
          </a:p>
          <a:p>
            <a:pPr lvl="1"/>
            <a:r>
              <a:rPr lang="en-US" dirty="0" smtClean="0">
                <a:solidFill>
                  <a:schemeClr val="tx1"/>
                </a:solidFill>
              </a:rPr>
              <a:t>If you measure different content for struggling students, accountability incentives could lock lower performing students into curricula that will not prepare them for college or careers.</a:t>
            </a:r>
          </a:p>
          <a:p>
            <a:pPr lvl="1"/>
            <a:endParaRPr lang="en-US" dirty="0">
              <a:solidFill>
                <a:schemeClr val="tx1"/>
              </a:solidFill>
            </a:endParaRPr>
          </a:p>
          <a:p>
            <a:r>
              <a:rPr lang="en-US" b="1" dirty="0" smtClean="0">
                <a:solidFill>
                  <a:schemeClr val="tx1"/>
                </a:solidFill>
              </a:rPr>
              <a:t>Message to the Field</a:t>
            </a:r>
          </a:p>
          <a:p>
            <a:pPr lvl="1"/>
            <a:r>
              <a:rPr lang="en-US" dirty="0" smtClean="0">
                <a:solidFill>
                  <a:schemeClr val="tx1"/>
                </a:solidFill>
              </a:rPr>
              <a:t>SAGE will assess the abilities of the lowest performing to the highest performing student by providing less difficult to very difficult questions within the grade/course standards in which the student is enrolled.  </a:t>
            </a:r>
          </a:p>
          <a:p>
            <a:endParaRPr lang="en-US" sz="1800" dirty="0"/>
          </a:p>
        </p:txBody>
      </p:sp>
      <p:pic>
        <p:nvPicPr>
          <p:cNvPr id="6" name="Picture 2" descr="C:\Users\kmcinnis\Desktop\usoeRnd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002" y="5486400"/>
            <a:ext cx="699091" cy="685800"/>
          </a:xfrm>
          <a:prstGeom prst="rect">
            <a:avLst/>
          </a:prstGeom>
          <a:solidFill>
            <a:schemeClr val="bg2">
              <a:lumMod val="50000"/>
            </a:schemeClr>
          </a:solidFill>
        </p:spPr>
      </p:pic>
    </p:spTree>
    <p:extLst>
      <p:ext uri="{BB962C8B-B14F-4D97-AF65-F5344CB8AC3E}">
        <p14:creationId xmlns:p14="http://schemas.microsoft.com/office/powerpoint/2010/main" val="63976898"/>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Participation Policy</a:t>
            </a:r>
            <a:endParaRPr lang="en-US" b="1" dirty="0">
              <a:solidFill>
                <a:schemeClr val="accent2">
                  <a:lumMod val="75000"/>
                </a:schemeClr>
              </a:solidFill>
            </a:endParaRPr>
          </a:p>
        </p:txBody>
      </p:sp>
      <p:sp>
        <p:nvSpPr>
          <p:cNvPr id="3" name="Text Placeholder 2"/>
          <p:cNvSpPr>
            <a:spLocks noGrp="1"/>
          </p:cNvSpPr>
          <p:nvPr>
            <p:ph type="body" sz="quarter" idx="10"/>
          </p:nvPr>
        </p:nvSpPr>
        <p:spPr>
          <a:xfrm>
            <a:off x="381000" y="1487752"/>
            <a:ext cx="7162800" cy="5141648"/>
          </a:xfrm>
        </p:spPr>
        <p:txBody>
          <a:bodyPr>
            <a:normAutofit fontScale="92500" lnSpcReduction="10000"/>
          </a:bodyPr>
          <a:lstStyle/>
          <a:p>
            <a:r>
              <a:rPr lang="en-US" sz="2000" b="1" dirty="0" smtClean="0">
                <a:solidFill>
                  <a:schemeClr val="tx1"/>
                </a:solidFill>
              </a:rPr>
              <a:t>Parent Rights</a:t>
            </a:r>
          </a:p>
          <a:p>
            <a:pPr lvl="1"/>
            <a:r>
              <a:rPr lang="en-US" sz="1800" dirty="0">
                <a:solidFill>
                  <a:schemeClr val="tx1"/>
                </a:solidFill>
              </a:rPr>
              <a:t>Parents may choose to “Opt out” of testing but send their student to school</a:t>
            </a:r>
          </a:p>
          <a:p>
            <a:pPr lvl="1"/>
            <a:r>
              <a:rPr lang="en-US" sz="1800" dirty="0" smtClean="0">
                <a:solidFill>
                  <a:schemeClr val="tx1"/>
                </a:solidFill>
              </a:rPr>
              <a:t>Parents may choose to not have their student attend school on testing day</a:t>
            </a:r>
          </a:p>
          <a:p>
            <a:pPr marL="457200" lvl="1" indent="0">
              <a:buNone/>
            </a:pPr>
            <a:endParaRPr lang="en-US" sz="1800" dirty="0" smtClean="0">
              <a:solidFill>
                <a:schemeClr val="tx1"/>
              </a:solidFill>
            </a:endParaRPr>
          </a:p>
          <a:p>
            <a:r>
              <a:rPr lang="en-US" sz="2000" b="1" dirty="0" smtClean="0">
                <a:solidFill>
                  <a:schemeClr val="tx1"/>
                </a:solidFill>
              </a:rPr>
              <a:t>USOE Participation Policy</a:t>
            </a:r>
          </a:p>
          <a:p>
            <a:pPr lvl="1"/>
            <a:r>
              <a:rPr lang="en-US" sz="1800" dirty="0">
                <a:solidFill>
                  <a:schemeClr val="tx1"/>
                </a:solidFill>
              </a:rPr>
              <a:t>Policy on Web </a:t>
            </a:r>
            <a:endParaRPr lang="en-US" sz="1800" dirty="0" smtClean="0">
              <a:solidFill>
                <a:schemeClr val="tx1"/>
              </a:solidFill>
            </a:endParaRPr>
          </a:p>
          <a:p>
            <a:pPr lvl="2"/>
            <a:r>
              <a:rPr lang="en-US" dirty="0">
                <a:solidFill>
                  <a:schemeClr val="tx1"/>
                </a:solidFill>
                <a:hlinkClick r:id="rId2"/>
              </a:rPr>
              <a:t>http://</a:t>
            </a:r>
            <a:r>
              <a:rPr lang="en-US" dirty="0" smtClean="0">
                <a:solidFill>
                  <a:schemeClr val="tx1"/>
                </a:solidFill>
                <a:hlinkClick r:id="rId2"/>
              </a:rPr>
              <a:t>sageportal.org/wp-content/uploads/2014/02/Portal_CMS_Tutorial_Resource.pdf</a:t>
            </a:r>
            <a:endParaRPr lang="en-US" sz="1400" dirty="0" smtClean="0">
              <a:solidFill>
                <a:schemeClr val="tx1"/>
              </a:solidFill>
            </a:endParaRPr>
          </a:p>
          <a:p>
            <a:pPr lvl="1"/>
            <a:r>
              <a:rPr lang="en-US" sz="1800" dirty="0" smtClean="0">
                <a:solidFill>
                  <a:schemeClr val="tx1"/>
                </a:solidFill>
              </a:rPr>
              <a:t>USOE has not created, nor endorsed, nor required a form</a:t>
            </a:r>
          </a:p>
          <a:p>
            <a:pPr lvl="1"/>
            <a:r>
              <a:rPr lang="en-US" sz="1800" dirty="0" smtClean="0">
                <a:solidFill>
                  <a:schemeClr val="tx1"/>
                </a:solidFill>
              </a:rPr>
              <a:t>All students enrolled in a public school are included in the aggregate data submitted to the federal government, whether they test or not</a:t>
            </a:r>
          </a:p>
          <a:p>
            <a:pPr lvl="1"/>
            <a:r>
              <a:rPr lang="en-US" sz="1800" dirty="0" smtClean="0">
                <a:solidFill>
                  <a:schemeClr val="tx1"/>
                </a:solidFill>
              </a:rPr>
              <a:t>Absent student = Absent code; no participation, not included in proficiency calculation</a:t>
            </a:r>
          </a:p>
          <a:p>
            <a:pPr lvl="1"/>
            <a:r>
              <a:rPr lang="en-US" sz="1800" dirty="0" smtClean="0">
                <a:solidFill>
                  <a:schemeClr val="tx1"/>
                </a:solidFill>
              </a:rPr>
              <a:t>Opt out/Refuse to Test = RT code; yes participation, proficiency of 1 (</a:t>
            </a:r>
            <a:r>
              <a:rPr lang="en-US" sz="1800" smtClean="0">
                <a:solidFill>
                  <a:schemeClr val="tx1"/>
                </a:solidFill>
              </a:rPr>
              <a:t>not proficient)</a:t>
            </a:r>
            <a:endParaRPr lang="en-US" sz="1800" dirty="0" smtClean="0">
              <a:solidFill>
                <a:schemeClr val="tx1"/>
              </a:solidFill>
            </a:endParaRPr>
          </a:p>
          <a:p>
            <a:pPr lvl="1"/>
            <a:endParaRPr lang="en-US" sz="1800" dirty="0" smtClean="0">
              <a:solidFill>
                <a:schemeClr val="tx1"/>
              </a:solidFill>
            </a:endParaRPr>
          </a:p>
          <a:p>
            <a:pPr marL="457200" lvl="1" indent="0">
              <a:buNone/>
            </a:pPr>
            <a:endParaRPr lang="en-US" dirty="0" smtClean="0"/>
          </a:p>
          <a:p>
            <a:pPr marL="457200" lvl="1" indent="0">
              <a:buNone/>
            </a:pPr>
            <a:endParaRPr lang="en-US" dirty="0" smtClean="0"/>
          </a:p>
          <a:p>
            <a:pPr marL="457200" lvl="1"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5</a:t>
            </a:fld>
            <a:endParaRPr lang="en-US" dirty="0"/>
          </a:p>
        </p:txBody>
      </p:sp>
      <p:pic>
        <p:nvPicPr>
          <p:cNvPr id="5" name="Picture 2" descr="C:\Users\kmcinnis\Desktop\usoeRnd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236150380"/>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Participation Policy</a:t>
            </a:r>
            <a:endParaRPr lang="en-US" b="1" dirty="0">
              <a:solidFill>
                <a:schemeClr val="accent2">
                  <a:lumMod val="75000"/>
                </a:schemeClr>
              </a:solidFill>
            </a:endParaRPr>
          </a:p>
        </p:txBody>
      </p:sp>
      <p:sp>
        <p:nvSpPr>
          <p:cNvPr id="3" name="Text Placeholder 2"/>
          <p:cNvSpPr>
            <a:spLocks noGrp="1"/>
          </p:cNvSpPr>
          <p:nvPr>
            <p:ph type="body" sz="quarter" idx="10"/>
          </p:nvPr>
        </p:nvSpPr>
        <p:spPr>
          <a:xfrm>
            <a:off x="381000" y="1411552"/>
            <a:ext cx="8382000" cy="5065448"/>
          </a:xfrm>
        </p:spPr>
        <p:txBody>
          <a:bodyPr>
            <a:normAutofit/>
          </a:bodyPr>
          <a:lstStyle/>
          <a:p>
            <a:pPr marL="457200" lvl="1" indent="0">
              <a:buNone/>
            </a:pPr>
            <a:endParaRPr lang="en-US" dirty="0" smtClean="0"/>
          </a:p>
          <a:p>
            <a:r>
              <a:rPr lang="en-US" b="1" dirty="0" smtClean="0">
                <a:solidFill>
                  <a:schemeClr val="tx1"/>
                </a:solidFill>
              </a:rPr>
              <a:t>Message to the field:</a:t>
            </a:r>
          </a:p>
          <a:p>
            <a:pPr lvl="1"/>
            <a:r>
              <a:rPr lang="en-US" dirty="0" smtClean="0">
                <a:solidFill>
                  <a:schemeClr val="tx1"/>
                </a:solidFill>
              </a:rPr>
              <a:t>Parents may choose to not have their students participate </a:t>
            </a:r>
            <a:r>
              <a:rPr lang="en-US" dirty="0">
                <a:solidFill>
                  <a:schemeClr val="tx1"/>
                </a:solidFill>
              </a:rPr>
              <a:t>i</a:t>
            </a:r>
            <a:r>
              <a:rPr lang="en-US" dirty="0" smtClean="0">
                <a:solidFill>
                  <a:schemeClr val="tx1"/>
                </a:solidFill>
              </a:rPr>
              <a:t>n testing</a:t>
            </a:r>
          </a:p>
          <a:p>
            <a:pPr lvl="1"/>
            <a:r>
              <a:rPr lang="en-US" dirty="0" smtClean="0">
                <a:solidFill>
                  <a:schemeClr val="tx1"/>
                </a:solidFill>
              </a:rPr>
              <a:t>All students enrolled in a public school are included in the aggregate              data submitted to the federal government</a:t>
            </a:r>
          </a:p>
          <a:p>
            <a:pPr lvl="1"/>
            <a:r>
              <a:rPr lang="en-US" dirty="0" smtClean="0">
                <a:solidFill>
                  <a:schemeClr val="tx1"/>
                </a:solidFill>
              </a:rPr>
              <a:t>Students not participating in SAGE, will not receive test results                         in the fall</a:t>
            </a:r>
          </a:p>
          <a:p>
            <a:pPr lvl="1"/>
            <a:r>
              <a:rPr lang="en-US" dirty="0" smtClean="0">
                <a:solidFill>
                  <a:schemeClr val="tx1"/>
                </a:solidFill>
              </a:rPr>
              <a:t>Teachers will not receive SAGE results for students not participating                    in the tests</a:t>
            </a:r>
          </a:p>
          <a:p>
            <a:pPr lvl="1"/>
            <a:r>
              <a:rPr lang="en-US" dirty="0" smtClean="0">
                <a:solidFill>
                  <a:schemeClr val="tx1"/>
                </a:solidFill>
              </a:rPr>
              <a:t>SAGE results will be used for reporting and accountability</a:t>
            </a:r>
          </a:p>
          <a:p>
            <a:pPr lvl="1"/>
            <a:r>
              <a:rPr lang="en-US" dirty="0" smtClean="0">
                <a:solidFill>
                  <a:schemeClr val="tx1"/>
                </a:solidFill>
              </a:rPr>
              <a:t>Parents concerned with test questions may:</a:t>
            </a:r>
          </a:p>
          <a:p>
            <a:pPr lvl="2"/>
            <a:r>
              <a:rPr lang="en-US" dirty="0" smtClean="0">
                <a:solidFill>
                  <a:schemeClr val="tx1"/>
                </a:solidFill>
              </a:rPr>
              <a:t>see the training tests on the </a:t>
            </a:r>
            <a:r>
              <a:rPr lang="en-US" dirty="0">
                <a:solidFill>
                  <a:schemeClr val="tx1"/>
                </a:solidFill>
              </a:rPr>
              <a:t>public website </a:t>
            </a:r>
            <a:endParaRPr lang="en-US" dirty="0" smtClean="0">
              <a:solidFill>
                <a:schemeClr val="tx1"/>
              </a:solidFill>
            </a:endParaRPr>
          </a:p>
          <a:p>
            <a:pPr lvl="3"/>
            <a:r>
              <a:rPr lang="en-US" dirty="0" smtClean="0">
                <a:solidFill>
                  <a:schemeClr val="tx1"/>
                </a:solidFill>
                <a:hlinkClick r:id="rId2"/>
              </a:rPr>
              <a:t>http</a:t>
            </a:r>
            <a:r>
              <a:rPr lang="en-US" dirty="0">
                <a:solidFill>
                  <a:schemeClr val="tx1"/>
                </a:solidFill>
                <a:hlinkClick r:id="rId2"/>
              </a:rPr>
              <a:t>://sageportal.org/training-tests</a:t>
            </a:r>
            <a:r>
              <a:rPr lang="en-US" dirty="0" smtClean="0">
                <a:solidFill>
                  <a:schemeClr val="tx1"/>
                </a:solidFill>
                <a:hlinkClick r:id="rId2"/>
              </a:rPr>
              <a:t>/</a:t>
            </a:r>
            <a:endParaRPr lang="en-US" dirty="0" smtClean="0">
              <a:solidFill>
                <a:schemeClr val="tx1"/>
              </a:solidFill>
            </a:endParaRPr>
          </a:p>
          <a:p>
            <a:pPr lvl="2"/>
            <a:r>
              <a:rPr lang="en-US" dirty="0" smtClean="0">
                <a:solidFill>
                  <a:schemeClr val="tx1"/>
                </a:solidFill>
              </a:rPr>
              <a:t>Review the comments of the 15 member parent review committee</a:t>
            </a:r>
          </a:p>
          <a:p>
            <a:pPr lvl="3"/>
            <a:r>
              <a:rPr lang="en-US" dirty="0">
                <a:solidFill>
                  <a:schemeClr val="tx1"/>
                </a:solidFill>
                <a:hlinkClick r:id="rId3"/>
              </a:rPr>
              <a:t>http://sageportal.org</a:t>
            </a:r>
            <a:r>
              <a:rPr lang="en-US" dirty="0" smtClean="0">
                <a:solidFill>
                  <a:schemeClr val="tx1"/>
                </a:solidFill>
                <a:hlinkClick r:id="rId3"/>
              </a:rPr>
              <a:t>/</a:t>
            </a:r>
            <a:endParaRPr lang="en-US" dirty="0" smtClean="0">
              <a:solidFill>
                <a:schemeClr val="tx1"/>
              </a:solidFill>
            </a:endParaRP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6</a:t>
            </a:fld>
            <a:endParaRPr lang="en-US" dirty="0"/>
          </a:p>
        </p:txBody>
      </p:sp>
      <p:pic>
        <p:nvPicPr>
          <p:cNvPr id="5" name="Picture 2" descr="C:\Users\kmcinnis\Desktop\usoeRnd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2726741360"/>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2">
                    <a:lumMod val="75000"/>
                  </a:schemeClr>
                </a:solidFill>
              </a:rPr>
              <a:t>SAGE Results Reality </a:t>
            </a:r>
            <a:endParaRPr lang="en-US" b="1" dirty="0">
              <a:solidFill>
                <a:schemeClr val="accent2">
                  <a:lumMod val="75000"/>
                </a:schemeClr>
              </a:solidFill>
            </a:endParaRPr>
          </a:p>
        </p:txBody>
      </p:sp>
      <p:sp>
        <p:nvSpPr>
          <p:cNvPr id="3" name="Text Placeholder 2"/>
          <p:cNvSpPr>
            <a:spLocks noGrp="1"/>
          </p:cNvSpPr>
          <p:nvPr>
            <p:ph type="body" sz="quarter" idx="10"/>
          </p:nvPr>
        </p:nvSpPr>
        <p:spPr>
          <a:xfrm>
            <a:off x="956266" y="1341040"/>
            <a:ext cx="8382000" cy="5065448"/>
          </a:xfrm>
        </p:spPr>
        <p:txBody>
          <a:bodyPr>
            <a:normAutofit/>
          </a:bodyPr>
          <a:lstStyle/>
          <a:p>
            <a:pPr marL="457200" lvl="1" indent="0">
              <a:buNone/>
            </a:pPr>
            <a:endParaRPr lang="en-US" dirty="0" smtClean="0"/>
          </a:p>
          <a:p>
            <a:pPr marL="0" indent="0">
              <a:buNone/>
            </a:pPr>
            <a:r>
              <a:rPr lang="en-US" b="1" dirty="0" smtClean="0">
                <a:solidFill>
                  <a:schemeClr val="tx1"/>
                </a:solidFill>
              </a:rPr>
              <a:t>Simple Equation</a:t>
            </a:r>
          </a:p>
          <a:p>
            <a:endParaRPr lang="en-US" b="1" dirty="0">
              <a:solidFill>
                <a:schemeClr val="tx1"/>
              </a:solidFill>
            </a:endParaRPr>
          </a:p>
          <a:p>
            <a:pPr marL="0" indent="0">
              <a:buNone/>
            </a:pPr>
            <a:r>
              <a:rPr lang="en-US" b="1" dirty="0" smtClean="0">
                <a:solidFill>
                  <a:schemeClr val="tx1"/>
                </a:solidFill>
              </a:rPr>
              <a:t>	</a:t>
            </a:r>
            <a:r>
              <a:rPr lang="en-US" dirty="0" smtClean="0">
                <a:solidFill>
                  <a:schemeClr val="tx1"/>
                </a:solidFill>
              </a:rPr>
              <a:t>New, more rigorous standards </a:t>
            </a:r>
          </a:p>
          <a:p>
            <a:pPr marL="0" indent="0">
              <a:buNone/>
            </a:pPr>
            <a:r>
              <a:rPr lang="en-US" dirty="0">
                <a:solidFill>
                  <a:schemeClr val="tx1"/>
                </a:solidFill>
              </a:rPr>
              <a:t>	</a:t>
            </a:r>
            <a:r>
              <a:rPr lang="en-US" dirty="0" smtClean="0">
                <a:solidFill>
                  <a:schemeClr val="tx1"/>
                </a:solidFill>
              </a:rPr>
              <a:t>			</a:t>
            </a:r>
            <a:r>
              <a:rPr lang="en-US" sz="6000" dirty="0" smtClean="0">
                <a:solidFill>
                  <a:schemeClr val="tx1"/>
                </a:solidFill>
              </a:rPr>
              <a:t>+ </a:t>
            </a:r>
          </a:p>
          <a:p>
            <a:pPr marL="0" indent="0">
              <a:buNone/>
            </a:pPr>
            <a:r>
              <a:rPr lang="en-US" dirty="0">
                <a:solidFill>
                  <a:schemeClr val="tx1"/>
                </a:solidFill>
              </a:rPr>
              <a:t>	</a:t>
            </a:r>
            <a:r>
              <a:rPr lang="en-US" dirty="0" smtClean="0">
                <a:solidFill>
                  <a:schemeClr val="tx1"/>
                </a:solidFill>
              </a:rPr>
              <a:t>New, more rigorous assessments</a:t>
            </a:r>
          </a:p>
          <a:p>
            <a:pPr marL="0" indent="0">
              <a:buNone/>
            </a:pPr>
            <a:endParaRPr lang="en-US" dirty="0">
              <a:solidFill>
                <a:schemeClr val="tx1"/>
              </a:solidFill>
            </a:endParaRPr>
          </a:p>
          <a:p>
            <a:pPr marL="0" indent="0">
              <a:buNone/>
            </a:pPr>
            <a:r>
              <a:rPr lang="en-US" sz="6000" dirty="0" smtClean="0">
                <a:solidFill>
                  <a:schemeClr val="tx1"/>
                </a:solidFill>
              </a:rPr>
              <a:t>				=</a:t>
            </a:r>
          </a:p>
          <a:p>
            <a:pPr marL="0" indent="0">
              <a:buNone/>
            </a:pPr>
            <a:r>
              <a:rPr lang="en-US" sz="3400" dirty="0" smtClean="0">
                <a:solidFill>
                  <a:schemeClr val="tx1"/>
                </a:solidFill>
              </a:rPr>
              <a:t>Reduced % of students proficient</a:t>
            </a:r>
          </a:p>
          <a:p>
            <a:endParaRPr lang="en-US" b="1" dirty="0"/>
          </a:p>
          <a:p>
            <a:endParaRPr lang="en-US" b="1" dirty="0" smtClean="0"/>
          </a:p>
          <a:p>
            <a:endParaRPr lang="en-US" b="1" dirty="0"/>
          </a:p>
          <a:p>
            <a:endParaRPr lang="en-US" b="1" dirty="0" smtClean="0"/>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7</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2140678914"/>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2">
                    <a:lumMod val="75000"/>
                  </a:schemeClr>
                </a:solidFill>
              </a:rPr>
              <a:t>SAGE Results Reality </a:t>
            </a:r>
            <a:endParaRPr lang="en-US" b="1" dirty="0">
              <a:solidFill>
                <a:schemeClr val="accent2">
                  <a:lumMod val="75000"/>
                </a:schemeClr>
              </a:solidFill>
            </a:endParaRPr>
          </a:p>
        </p:txBody>
      </p:sp>
      <p:sp>
        <p:nvSpPr>
          <p:cNvPr id="3" name="Text Placeholder 2"/>
          <p:cNvSpPr>
            <a:spLocks noGrp="1"/>
          </p:cNvSpPr>
          <p:nvPr>
            <p:ph type="body" sz="quarter" idx="10"/>
          </p:nvPr>
        </p:nvSpPr>
        <p:spPr>
          <a:xfrm>
            <a:off x="956266" y="1341040"/>
            <a:ext cx="8382000" cy="5065448"/>
          </a:xfrm>
        </p:spPr>
        <p:txBody>
          <a:bodyPr>
            <a:normAutofit fontScale="92500" lnSpcReduction="10000"/>
          </a:bodyPr>
          <a:lstStyle/>
          <a:p>
            <a:pPr marL="457200" lvl="1" indent="0">
              <a:buNone/>
            </a:pPr>
            <a:endParaRPr lang="en-US" dirty="0" smtClean="0"/>
          </a:p>
          <a:p>
            <a:r>
              <a:rPr lang="en-US" sz="2400" b="1" dirty="0" smtClean="0">
                <a:solidFill>
                  <a:schemeClr val="tx1"/>
                </a:solidFill>
              </a:rPr>
              <a:t>Message to the Field</a:t>
            </a:r>
          </a:p>
          <a:p>
            <a:pPr marL="0" indent="0">
              <a:buNone/>
            </a:pPr>
            <a:endParaRPr lang="en-US" sz="2400" b="1" dirty="0" smtClean="0">
              <a:solidFill>
                <a:schemeClr val="tx1"/>
              </a:solidFill>
            </a:endParaRPr>
          </a:p>
          <a:p>
            <a:pPr lvl="1"/>
            <a:r>
              <a:rPr lang="en-US" b="1" dirty="0" smtClean="0">
                <a:solidFill>
                  <a:schemeClr val="tx1"/>
                </a:solidFill>
              </a:rPr>
              <a:t>Reduced proficiency </a:t>
            </a:r>
            <a:r>
              <a:rPr lang="en-US" b="1" u="sng" dirty="0" smtClean="0">
                <a:solidFill>
                  <a:schemeClr val="tx1"/>
                </a:solidFill>
              </a:rPr>
              <a:t>is</a:t>
            </a:r>
            <a:r>
              <a:rPr lang="en-US" b="1" dirty="0" smtClean="0">
                <a:solidFill>
                  <a:schemeClr val="tx1"/>
                </a:solidFill>
              </a:rPr>
              <a:t> </a:t>
            </a:r>
          </a:p>
          <a:p>
            <a:pPr lvl="2"/>
            <a:r>
              <a:rPr lang="en-US" dirty="0" smtClean="0">
                <a:solidFill>
                  <a:schemeClr val="tx1"/>
                </a:solidFill>
              </a:rPr>
              <a:t>A result of more rigorous standards</a:t>
            </a:r>
          </a:p>
          <a:p>
            <a:pPr lvl="2"/>
            <a:r>
              <a:rPr lang="en-US" dirty="0" smtClean="0">
                <a:solidFill>
                  <a:schemeClr val="tx1"/>
                </a:solidFill>
              </a:rPr>
              <a:t>A result of more rigorous assessments</a:t>
            </a:r>
          </a:p>
          <a:p>
            <a:pPr lvl="2"/>
            <a:r>
              <a:rPr lang="en-US" dirty="0" smtClean="0">
                <a:solidFill>
                  <a:schemeClr val="tx1"/>
                </a:solidFill>
              </a:rPr>
              <a:t>A result of raising the bar/expectations for all students</a:t>
            </a:r>
          </a:p>
          <a:p>
            <a:pPr marL="914400" lvl="2" indent="0">
              <a:buNone/>
            </a:pPr>
            <a:endParaRPr lang="en-US" b="1" dirty="0" smtClean="0">
              <a:solidFill>
                <a:schemeClr val="tx1"/>
              </a:solidFill>
            </a:endParaRPr>
          </a:p>
          <a:p>
            <a:pPr lvl="1"/>
            <a:r>
              <a:rPr lang="en-US" b="1" dirty="0" smtClean="0">
                <a:solidFill>
                  <a:schemeClr val="tx1"/>
                </a:solidFill>
              </a:rPr>
              <a:t>Reduced proficiency </a:t>
            </a:r>
            <a:r>
              <a:rPr lang="en-US" b="1" u="sng" dirty="0" smtClean="0">
                <a:solidFill>
                  <a:schemeClr val="tx1"/>
                </a:solidFill>
              </a:rPr>
              <a:t>is not</a:t>
            </a:r>
          </a:p>
          <a:p>
            <a:pPr lvl="2"/>
            <a:r>
              <a:rPr lang="en-US" dirty="0" smtClean="0">
                <a:solidFill>
                  <a:schemeClr val="tx1"/>
                </a:solidFill>
              </a:rPr>
              <a:t>Decreased student performance</a:t>
            </a:r>
          </a:p>
          <a:p>
            <a:pPr lvl="2"/>
            <a:r>
              <a:rPr lang="en-US" dirty="0" smtClean="0">
                <a:solidFill>
                  <a:schemeClr val="tx1"/>
                </a:solidFill>
              </a:rPr>
              <a:t>Decreased instructional excellence</a:t>
            </a:r>
          </a:p>
          <a:p>
            <a:pPr lvl="2"/>
            <a:r>
              <a:rPr lang="en-US" dirty="0" smtClean="0">
                <a:solidFill>
                  <a:schemeClr val="tx1"/>
                </a:solidFill>
              </a:rPr>
              <a:t>Decreased school achievement</a:t>
            </a:r>
          </a:p>
          <a:p>
            <a:pPr marL="914400" lvl="2" indent="0">
              <a:buNone/>
            </a:pPr>
            <a:endParaRPr lang="en-US" dirty="0" smtClean="0">
              <a:solidFill>
                <a:schemeClr val="tx1"/>
              </a:solidFill>
            </a:endParaRPr>
          </a:p>
          <a:p>
            <a:pPr lvl="1"/>
            <a:r>
              <a:rPr lang="en-US" b="1" dirty="0" smtClean="0">
                <a:solidFill>
                  <a:schemeClr val="tx1"/>
                </a:solidFill>
              </a:rPr>
              <a:t>Student proficiency will increase as students, parents and </a:t>
            </a:r>
          </a:p>
          <a:p>
            <a:pPr marL="457200" lvl="1" indent="0">
              <a:buNone/>
            </a:pPr>
            <a:r>
              <a:rPr lang="en-US" b="1" dirty="0">
                <a:solidFill>
                  <a:schemeClr val="tx1"/>
                </a:solidFill>
              </a:rPr>
              <a:t>	</a:t>
            </a:r>
            <a:r>
              <a:rPr lang="en-US" b="1" dirty="0" smtClean="0">
                <a:solidFill>
                  <a:schemeClr val="tx1"/>
                </a:solidFill>
              </a:rPr>
              <a:t>teachers work together implementing the </a:t>
            </a:r>
          </a:p>
          <a:p>
            <a:pPr marL="457200" lvl="1" indent="0">
              <a:buNone/>
            </a:pPr>
            <a:r>
              <a:rPr lang="en-US" b="1" dirty="0">
                <a:solidFill>
                  <a:schemeClr val="tx1"/>
                </a:solidFill>
              </a:rPr>
              <a:t>	</a:t>
            </a:r>
            <a:r>
              <a:rPr lang="en-US" b="1" dirty="0" smtClean="0">
                <a:solidFill>
                  <a:schemeClr val="tx1"/>
                </a:solidFill>
              </a:rPr>
              <a:t>standards and assessments</a:t>
            </a:r>
          </a:p>
          <a:p>
            <a:pPr lvl="2"/>
            <a:endParaRPr lang="en-US" b="1" dirty="0" smtClean="0"/>
          </a:p>
          <a:p>
            <a:pPr marL="0" indent="0">
              <a:buNone/>
            </a:pPr>
            <a:endParaRPr lang="en-US" dirty="0" smtClean="0"/>
          </a:p>
          <a:p>
            <a:endParaRPr lang="en-US" b="1" dirty="0"/>
          </a:p>
          <a:p>
            <a:endParaRPr lang="en-US" b="1" dirty="0" smtClean="0"/>
          </a:p>
          <a:p>
            <a:endParaRPr lang="en-US" b="1" dirty="0"/>
          </a:p>
          <a:p>
            <a:endParaRPr lang="en-US" b="1" dirty="0" smtClean="0"/>
          </a:p>
          <a:p>
            <a:pPr marL="1371600" lvl="3" indent="0">
              <a:buNone/>
            </a:pPr>
            <a:endParaRPr lang="en-US" sz="1800"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8</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2290672030"/>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is an assessment </a:t>
            </a:r>
            <a:r>
              <a:rPr lang="en-US" b="1" u="sng" dirty="0" smtClean="0">
                <a:solidFill>
                  <a:schemeClr val="accent2">
                    <a:lumMod val="50000"/>
                  </a:schemeClr>
                </a:solidFill>
              </a:rPr>
              <a:t>SYSTEM</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8382000" cy="5065448"/>
          </a:xfrm>
        </p:spPr>
        <p:txBody>
          <a:bodyPr>
            <a:normAutofit/>
          </a:bodyPr>
          <a:lstStyle/>
          <a:p>
            <a:pPr marL="457200" lvl="1" indent="0">
              <a:buNone/>
            </a:pPr>
            <a:endParaRPr lang="en-US" dirty="0" smtClean="0"/>
          </a:p>
          <a:p>
            <a:r>
              <a:rPr lang="en-US" b="1" dirty="0" smtClean="0">
                <a:solidFill>
                  <a:schemeClr val="tx1"/>
                </a:solidFill>
              </a:rPr>
              <a:t>Formative</a:t>
            </a:r>
          </a:p>
          <a:p>
            <a:pPr lvl="1"/>
            <a:r>
              <a:rPr lang="en-US" dirty="0" smtClean="0">
                <a:solidFill>
                  <a:schemeClr val="tx1"/>
                </a:solidFill>
              </a:rPr>
              <a:t>Teacher resource </a:t>
            </a:r>
          </a:p>
          <a:p>
            <a:pPr lvl="1"/>
            <a:r>
              <a:rPr lang="en-US" dirty="0" smtClean="0">
                <a:solidFill>
                  <a:schemeClr val="tx1"/>
                </a:solidFill>
              </a:rPr>
              <a:t>Formative tests &amp; test questions</a:t>
            </a:r>
          </a:p>
          <a:p>
            <a:pPr lvl="1"/>
            <a:r>
              <a:rPr lang="en-US" dirty="0" smtClean="0">
                <a:solidFill>
                  <a:schemeClr val="tx1"/>
                </a:solidFill>
              </a:rPr>
              <a:t>Instructional resources</a:t>
            </a:r>
          </a:p>
          <a:p>
            <a:pPr marL="0" indent="0">
              <a:buNone/>
            </a:pPr>
            <a:r>
              <a:rPr lang="en-US" b="1" dirty="0" smtClean="0">
                <a:solidFill>
                  <a:schemeClr val="tx1"/>
                </a:solidFill>
              </a:rPr>
              <a:t>	</a:t>
            </a:r>
          </a:p>
          <a:p>
            <a:r>
              <a:rPr lang="en-US" b="1" dirty="0" smtClean="0">
                <a:solidFill>
                  <a:schemeClr val="tx1"/>
                </a:solidFill>
              </a:rPr>
              <a:t>Interim</a:t>
            </a:r>
          </a:p>
          <a:p>
            <a:pPr lvl="1"/>
            <a:r>
              <a:rPr lang="en-US" dirty="0" smtClean="0">
                <a:solidFill>
                  <a:schemeClr val="tx1"/>
                </a:solidFill>
              </a:rPr>
              <a:t>Fall and Midyear adaptive assessments</a:t>
            </a:r>
          </a:p>
          <a:p>
            <a:pPr lvl="1"/>
            <a:r>
              <a:rPr lang="en-US" dirty="0" smtClean="0">
                <a:solidFill>
                  <a:schemeClr val="tx1"/>
                </a:solidFill>
              </a:rPr>
              <a:t>Similar to summative</a:t>
            </a:r>
          </a:p>
          <a:p>
            <a:pPr marL="0" indent="0">
              <a:buNone/>
            </a:pPr>
            <a:endParaRPr lang="en-US" b="1" dirty="0" smtClean="0">
              <a:solidFill>
                <a:schemeClr val="tx1"/>
              </a:solidFill>
            </a:endParaRPr>
          </a:p>
          <a:p>
            <a:r>
              <a:rPr lang="en-US" b="1" dirty="0" smtClean="0">
                <a:solidFill>
                  <a:schemeClr val="tx1"/>
                </a:solidFill>
              </a:rPr>
              <a:t>Summative</a:t>
            </a:r>
          </a:p>
          <a:p>
            <a:pPr lvl="1"/>
            <a:r>
              <a:rPr lang="en-US" dirty="0" smtClean="0">
                <a:solidFill>
                  <a:schemeClr val="tx1"/>
                </a:solidFill>
              </a:rPr>
              <a:t>Spring adaptive assessments</a:t>
            </a:r>
          </a:p>
          <a:p>
            <a:pPr lvl="1"/>
            <a:r>
              <a:rPr lang="en-US" dirty="0" smtClean="0">
                <a:solidFill>
                  <a:schemeClr val="tx1"/>
                </a:solidFill>
              </a:rPr>
              <a:t>Used for state reporting and accountability reports</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9</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1362111839"/>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is an assessment </a:t>
            </a:r>
            <a:r>
              <a:rPr lang="en-US" b="1" u="sng" dirty="0" smtClean="0">
                <a:solidFill>
                  <a:schemeClr val="accent2">
                    <a:lumMod val="50000"/>
                  </a:schemeClr>
                </a:solidFill>
              </a:rPr>
              <a:t>SYSTEM</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8382000" cy="5065448"/>
          </a:xfrm>
        </p:spPr>
        <p:txBody>
          <a:bodyPr>
            <a:normAutofit/>
          </a:bodyPr>
          <a:lstStyle/>
          <a:p>
            <a:pPr marL="457200" lvl="1" indent="0">
              <a:buNone/>
            </a:pPr>
            <a:endParaRPr lang="en-US" dirty="0" smtClean="0"/>
          </a:p>
          <a:p>
            <a:r>
              <a:rPr lang="en-US" b="1" dirty="0" smtClean="0">
                <a:solidFill>
                  <a:schemeClr val="tx1"/>
                </a:solidFill>
              </a:rPr>
              <a:t>Formative</a:t>
            </a:r>
          </a:p>
          <a:p>
            <a:pPr lvl="1"/>
            <a:r>
              <a:rPr lang="en-US" dirty="0" smtClean="0">
                <a:solidFill>
                  <a:schemeClr val="tx1"/>
                </a:solidFill>
              </a:rPr>
              <a:t>Available November 2013</a:t>
            </a:r>
          </a:p>
          <a:p>
            <a:pPr lvl="1"/>
            <a:r>
              <a:rPr lang="en-US" dirty="0" smtClean="0">
                <a:solidFill>
                  <a:schemeClr val="tx1"/>
                </a:solidFill>
              </a:rPr>
              <a:t>Version 2 – March 2014</a:t>
            </a:r>
          </a:p>
          <a:p>
            <a:pPr lvl="2"/>
            <a:r>
              <a:rPr lang="en-US" dirty="0" smtClean="0">
                <a:solidFill>
                  <a:schemeClr val="tx1"/>
                </a:solidFill>
              </a:rPr>
              <a:t>New Features include:</a:t>
            </a:r>
          </a:p>
          <a:p>
            <a:pPr lvl="2"/>
            <a:r>
              <a:rPr lang="en-US" dirty="0" smtClean="0">
                <a:solidFill>
                  <a:schemeClr val="tx1"/>
                </a:solidFill>
              </a:rPr>
              <a:t>Teacher created items</a:t>
            </a:r>
          </a:p>
          <a:p>
            <a:pPr lvl="2"/>
            <a:r>
              <a:rPr lang="en-US" dirty="0" smtClean="0">
                <a:solidFill>
                  <a:schemeClr val="tx1"/>
                </a:solidFill>
              </a:rPr>
              <a:t>Enhanced resource bank</a:t>
            </a:r>
          </a:p>
          <a:p>
            <a:pPr marL="914400" lvl="2" indent="0">
              <a:buNone/>
            </a:pPr>
            <a:endParaRPr lang="en-US" dirty="0" smtClean="0">
              <a:solidFill>
                <a:schemeClr val="tx1"/>
              </a:solidFill>
            </a:endParaRPr>
          </a:p>
          <a:p>
            <a:pPr lvl="1"/>
            <a:r>
              <a:rPr lang="en-US" dirty="0" smtClean="0">
                <a:solidFill>
                  <a:schemeClr val="tx1"/>
                </a:solidFill>
              </a:rPr>
              <a:t>Version 3 – May 2014</a:t>
            </a:r>
          </a:p>
          <a:p>
            <a:pPr marL="914400" lvl="2" indent="0">
              <a:buNone/>
            </a:pPr>
            <a:endParaRPr lang="en-US" b="1" dirty="0">
              <a:solidFill>
                <a:schemeClr val="tx1"/>
              </a:solidFill>
            </a:endParaRPr>
          </a:p>
          <a:p>
            <a:r>
              <a:rPr lang="en-US" b="1" dirty="0" smtClean="0">
                <a:solidFill>
                  <a:schemeClr val="tx1"/>
                </a:solidFill>
              </a:rPr>
              <a:t>Status of UTIPS</a:t>
            </a:r>
          </a:p>
          <a:p>
            <a:pPr lvl="1"/>
            <a:r>
              <a:rPr lang="en-US" dirty="0" smtClean="0">
                <a:solidFill>
                  <a:schemeClr val="tx1"/>
                </a:solidFill>
              </a:rPr>
              <a:t>Old UTIPS ends June 30, 2014</a:t>
            </a:r>
          </a:p>
          <a:p>
            <a:pPr lvl="1"/>
            <a:r>
              <a:rPr lang="en-US" dirty="0" smtClean="0">
                <a:solidFill>
                  <a:schemeClr val="tx1"/>
                </a:solidFill>
              </a:rPr>
              <a:t>UTIPS Core ends June 30, 2015</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10</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2237323724"/>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is an assessment </a:t>
            </a:r>
            <a:r>
              <a:rPr lang="en-US" b="1" u="sng" dirty="0" smtClean="0">
                <a:solidFill>
                  <a:schemeClr val="accent2">
                    <a:lumMod val="50000"/>
                  </a:schemeClr>
                </a:solidFill>
              </a:rPr>
              <a:t>SYSTEM</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7848600" cy="5065448"/>
          </a:xfrm>
        </p:spPr>
        <p:txBody>
          <a:bodyPr>
            <a:normAutofit/>
          </a:bodyPr>
          <a:lstStyle/>
          <a:p>
            <a:pPr marL="457200" lvl="1" indent="0">
              <a:buNone/>
            </a:pPr>
            <a:endParaRPr lang="en-US" dirty="0" smtClean="0"/>
          </a:p>
          <a:p>
            <a:r>
              <a:rPr lang="en-US" b="1" dirty="0" smtClean="0">
                <a:solidFill>
                  <a:schemeClr val="tx1"/>
                </a:solidFill>
              </a:rPr>
              <a:t>Interim</a:t>
            </a:r>
          </a:p>
          <a:p>
            <a:pPr lvl="1"/>
            <a:r>
              <a:rPr lang="en-US" dirty="0" smtClean="0">
                <a:solidFill>
                  <a:schemeClr val="tx1"/>
                </a:solidFill>
              </a:rPr>
              <a:t>Available Fall 2014</a:t>
            </a:r>
          </a:p>
          <a:p>
            <a:pPr lvl="1"/>
            <a:r>
              <a:rPr lang="en-US" dirty="0" smtClean="0">
                <a:solidFill>
                  <a:schemeClr val="tx1"/>
                </a:solidFill>
              </a:rPr>
              <a:t>Fall to Spring growth</a:t>
            </a:r>
          </a:p>
          <a:p>
            <a:pPr lvl="1"/>
            <a:r>
              <a:rPr lang="en-US" dirty="0" smtClean="0">
                <a:solidFill>
                  <a:schemeClr val="tx1"/>
                </a:solidFill>
              </a:rPr>
              <a:t>Administer only fall or fall and midwinter</a:t>
            </a:r>
          </a:p>
          <a:p>
            <a:pPr lvl="1"/>
            <a:r>
              <a:rPr lang="en-US" dirty="0" smtClean="0">
                <a:solidFill>
                  <a:schemeClr val="tx1"/>
                </a:solidFill>
              </a:rPr>
              <a:t>Adaptive</a:t>
            </a:r>
          </a:p>
          <a:p>
            <a:pPr lvl="1"/>
            <a:r>
              <a:rPr lang="en-US" dirty="0" smtClean="0">
                <a:solidFill>
                  <a:schemeClr val="tx1"/>
                </a:solidFill>
              </a:rPr>
              <a:t>Similar to summative test</a:t>
            </a:r>
          </a:p>
          <a:p>
            <a:pPr lvl="1"/>
            <a:r>
              <a:rPr lang="en-US" dirty="0" smtClean="0">
                <a:solidFill>
                  <a:schemeClr val="tx1"/>
                </a:solidFill>
              </a:rPr>
              <a:t>In the future, may also include smaller test options for specific standards</a:t>
            </a:r>
          </a:p>
          <a:p>
            <a:pPr lvl="1"/>
            <a:endParaRPr lang="en-US" b="1" dirty="0" smtClean="0">
              <a:solidFill>
                <a:schemeClr val="tx1"/>
              </a:solidFill>
            </a:endParaRPr>
          </a:p>
          <a:p>
            <a:pPr lvl="1"/>
            <a:endParaRPr lang="en-US" b="1" dirty="0" smtClean="0"/>
          </a:p>
          <a:p>
            <a:pPr lvl="1"/>
            <a:endParaRPr lang="en-US" b="1" dirty="0" smtClean="0"/>
          </a:p>
          <a:p>
            <a:endParaRPr lang="en-US" dirty="0" smtClean="0"/>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11</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896957401"/>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is an assessment </a:t>
            </a:r>
            <a:r>
              <a:rPr lang="en-US" b="1" u="sng" dirty="0" smtClean="0">
                <a:solidFill>
                  <a:schemeClr val="accent2">
                    <a:lumMod val="50000"/>
                  </a:schemeClr>
                </a:solidFill>
              </a:rPr>
              <a:t>SYSTEM</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8382000" cy="5065448"/>
          </a:xfrm>
        </p:spPr>
        <p:txBody>
          <a:bodyPr>
            <a:normAutofit/>
          </a:bodyPr>
          <a:lstStyle/>
          <a:p>
            <a:pPr marL="457200" lvl="1" indent="0">
              <a:buNone/>
            </a:pPr>
            <a:endParaRPr lang="en-US" dirty="0" smtClean="0"/>
          </a:p>
          <a:p>
            <a:r>
              <a:rPr lang="en-US" b="1" dirty="0" smtClean="0">
                <a:solidFill>
                  <a:schemeClr val="tx1"/>
                </a:solidFill>
              </a:rPr>
              <a:t>Summative</a:t>
            </a:r>
          </a:p>
          <a:p>
            <a:pPr lvl="1"/>
            <a:r>
              <a:rPr lang="en-US" dirty="0" smtClean="0">
                <a:solidFill>
                  <a:schemeClr val="tx1"/>
                </a:solidFill>
              </a:rPr>
              <a:t>Computer adaptive test</a:t>
            </a:r>
          </a:p>
          <a:p>
            <a:pPr lvl="1"/>
            <a:r>
              <a:rPr lang="en-US" dirty="0" smtClean="0">
                <a:solidFill>
                  <a:schemeClr val="tx1"/>
                </a:solidFill>
              </a:rPr>
              <a:t>Trimester window begins February 11</a:t>
            </a:r>
          </a:p>
          <a:p>
            <a:pPr lvl="1"/>
            <a:r>
              <a:rPr lang="en-US" dirty="0" smtClean="0">
                <a:solidFill>
                  <a:schemeClr val="tx1"/>
                </a:solidFill>
              </a:rPr>
              <a:t>Each LEA may only test within a 6 week window</a:t>
            </a:r>
          </a:p>
          <a:p>
            <a:pPr lvl="1"/>
            <a:r>
              <a:rPr lang="en-US" dirty="0" smtClean="0">
                <a:solidFill>
                  <a:schemeClr val="tx1"/>
                </a:solidFill>
              </a:rPr>
              <a:t>Three week window for early writing only – optional</a:t>
            </a:r>
          </a:p>
          <a:p>
            <a:pPr lvl="1"/>
            <a:r>
              <a:rPr lang="en-US" dirty="0" smtClean="0">
                <a:solidFill>
                  <a:schemeClr val="tx1"/>
                </a:solidFill>
              </a:rPr>
              <a:t>Results in the fall of 2014</a:t>
            </a:r>
          </a:p>
          <a:p>
            <a:pPr lvl="1"/>
            <a:r>
              <a:rPr lang="en-US" dirty="0" smtClean="0">
                <a:solidFill>
                  <a:schemeClr val="tx1"/>
                </a:solidFill>
              </a:rPr>
              <a:t>Immediate results beginning in 2015</a:t>
            </a:r>
          </a:p>
          <a:p>
            <a:pPr marL="457200" lvl="1" indent="0">
              <a:buNone/>
            </a:pPr>
            <a:endParaRPr lang="en-US" b="1" dirty="0" smtClean="0"/>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12</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1125541374"/>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is an assessment </a:t>
            </a:r>
            <a:r>
              <a:rPr lang="en-US" b="1" u="sng" dirty="0" smtClean="0">
                <a:solidFill>
                  <a:schemeClr val="accent2">
                    <a:lumMod val="50000"/>
                  </a:schemeClr>
                </a:solidFill>
              </a:rPr>
              <a:t>SYSTEM</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762000" y="1270000"/>
            <a:ext cx="7239000" cy="5588000"/>
          </a:xfrm>
        </p:spPr>
        <p:txBody>
          <a:bodyPr>
            <a:normAutofit fontScale="77500" lnSpcReduction="20000"/>
          </a:bodyPr>
          <a:lstStyle/>
          <a:p>
            <a:pPr marL="457200" lvl="1" indent="0">
              <a:buNone/>
            </a:pPr>
            <a:endParaRPr lang="en-US" dirty="0" smtClean="0"/>
          </a:p>
          <a:p>
            <a:pPr marL="0" indent="0">
              <a:buNone/>
            </a:pPr>
            <a:r>
              <a:rPr lang="en-US" sz="3100" b="1" dirty="0" smtClean="0"/>
              <a:t>Writing</a:t>
            </a:r>
          </a:p>
          <a:p>
            <a:r>
              <a:rPr lang="en-US" dirty="0" smtClean="0">
                <a:solidFill>
                  <a:schemeClr val="tx1"/>
                </a:solidFill>
              </a:rPr>
              <a:t>Two prompts</a:t>
            </a:r>
          </a:p>
          <a:p>
            <a:pPr lvl="1"/>
            <a:r>
              <a:rPr lang="en-US" dirty="0" smtClean="0">
                <a:solidFill>
                  <a:schemeClr val="tx1"/>
                </a:solidFill>
              </a:rPr>
              <a:t>1</a:t>
            </a:r>
            <a:r>
              <a:rPr lang="en-US" baseline="30000" dirty="0" smtClean="0">
                <a:solidFill>
                  <a:schemeClr val="tx1"/>
                </a:solidFill>
              </a:rPr>
              <a:t>st</a:t>
            </a:r>
            <a:r>
              <a:rPr lang="en-US" dirty="0" smtClean="0">
                <a:solidFill>
                  <a:schemeClr val="tx1"/>
                </a:solidFill>
              </a:rPr>
              <a:t> prompt is Opinion/argumentative  (longer response)</a:t>
            </a:r>
          </a:p>
          <a:p>
            <a:pPr lvl="1"/>
            <a:r>
              <a:rPr lang="en-US" dirty="0" smtClean="0">
                <a:solidFill>
                  <a:schemeClr val="tx1"/>
                </a:solidFill>
              </a:rPr>
              <a:t>Students </a:t>
            </a:r>
            <a:r>
              <a:rPr lang="en-US" dirty="0">
                <a:solidFill>
                  <a:schemeClr val="tx1"/>
                </a:solidFill>
              </a:rPr>
              <a:t>must complete </a:t>
            </a:r>
            <a:r>
              <a:rPr lang="en-US" dirty="0" smtClean="0">
                <a:solidFill>
                  <a:schemeClr val="tx1"/>
                </a:solidFill>
              </a:rPr>
              <a:t>1</a:t>
            </a:r>
            <a:r>
              <a:rPr lang="en-US" baseline="30000" dirty="0" smtClean="0">
                <a:solidFill>
                  <a:schemeClr val="tx1"/>
                </a:solidFill>
              </a:rPr>
              <a:t>st</a:t>
            </a:r>
            <a:r>
              <a:rPr lang="en-US" dirty="0" smtClean="0">
                <a:solidFill>
                  <a:schemeClr val="tx1"/>
                </a:solidFill>
              </a:rPr>
              <a:t> prompt </a:t>
            </a:r>
            <a:r>
              <a:rPr lang="en-US" dirty="0">
                <a:solidFill>
                  <a:schemeClr val="tx1"/>
                </a:solidFill>
              </a:rPr>
              <a:t>before they can access </a:t>
            </a:r>
            <a:r>
              <a:rPr lang="en-US" dirty="0" smtClean="0">
                <a:solidFill>
                  <a:schemeClr val="tx1"/>
                </a:solidFill>
              </a:rPr>
              <a:t>the 2</a:t>
            </a:r>
            <a:r>
              <a:rPr lang="en-US" baseline="30000" dirty="0" smtClean="0">
                <a:solidFill>
                  <a:schemeClr val="tx1"/>
                </a:solidFill>
              </a:rPr>
              <a:t>nd</a:t>
            </a:r>
            <a:r>
              <a:rPr lang="en-US" dirty="0" smtClean="0">
                <a:solidFill>
                  <a:schemeClr val="tx1"/>
                </a:solidFill>
              </a:rPr>
              <a:t> prompt</a:t>
            </a:r>
          </a:p>
          <a:p>
            <a:pPr lvl="1"/>
            <a:r>
              <a:rPr lang="en-US" dirty="0" smtClean="0">
                <a:solidFill>
                  <a:schemeClr val="tx1"/>
                </a:solidFill>
              </a:rPr>
              <a:t> 2</a:t>
            </a:r>
            <a:r>
              <a:rPr lang="en-US" baseline="30000" dirty="0" smtClean="0">
                <a:solidFill>
                  <a:schemeClr val="tx1"/>
                </a:solidFill>
              </a:rPr>
              <a:t>nd</a:t>
            </a:r>
            <a:r>
              <a:rPr lang="en-US" dirty="0" smtClean="0">
                <a:solidFill>
                  <a:schemeClr val="tx1"/>
                </a:solidFill>
              </a:rPr>
              <a:t> prompt is informative/explanatory </a:t>
            </a:r>
            <a:r>
              <a:rPr lang="en-US" dirty="0">
                <a:solidFill>
                  <a:schemeClr val="tx1"/>
                </a:solidFill>
              </a:rPr>
              <a:t>prompt</a:t>
            </a:r>
            <a:r>
              <a:rPr lang="en-US" dirty="0" smtClean="0">
                <a:solidFill>
                  <a:schemeClr val="tx1"/>
                </a:solidFill>
              </a:rPr>
              <a:t>.  (shorter response)</a:t>
            </a:r>
            <a:endParaRPr lang="en-US" dirty="0">
              <a:solidFill>
                <a:schemeClr val="tx1"/>
              </a:solidFill>
            </a:endParaRPr>
          </a:p>
          <a:p>
            <a:pPr marL="0" indent="0">
              <a:buNone/>
            </a:pPr>
            <a:r>
              <a:rPr lang="en-US" dirty="0">
                <a:solidFill>
                  <a:schemeClr val="tx1"/>
                </a:solidFill>
              </a:rPr>
              <a:t> </a:t>
            </a:r>
          </a:p>
          <a:p>
            <a:r>
              <a:rPr lang="en-US" dirty="0">
                <a:solidFill>
                  <a:schemeClr val="tx1"/>
                </a:solidFill>
              </a:rPr>
              <a:t>Rubrics can be accessed on the SAGE Portal</a:t>
            </a:r>
            <a:r>
              <a:rPr lang="en-US" dirty="0" smtClean="0">
                <a:solidFill>
                  <a:schemeClr val="tx1"/>
                </a:solidFill>
              </a:rPr>
              <a:t>.</a:t>
            </a:r>
          </a:p>
          <a:p>
            <a:pPr lvl="1"/>
            <a:r>
              <a:rPr lang="en-US" dirty="0">
                <a:solidFill>
                  <a:schemeClr val="tx1"/>
                </a:solidFill>
                <a:hlinkClick r:id="rId2"/>
              </a:rPr>
              <a:t>http://sageportal.org/resources/?</a:t>
            </a:r>
            <a:r>
              <a:rPr lang="en-US" dirty="0" smtClean="0">
                <a:solidFill>
                  <a:schemeClr val="tx1"/>
                </a:solidFill>
                <a:hlinkClick r:id="rId2"/>
              </a:rPr>
              <a:t>section=5</a:t>
            </a:r>
            <a:endParaRPr lang="en-US" dirty="0" smtClean="0">
              <a:solidFill>
                <a:schemeClr val="tx1"/>
              </a:solidFill>
            </a:endParaRPr>
          </a:p>
          <a:p>
            <a:pPr lvl="1"/>
            <a:endParaRPr lang="en-US" dirty="0" smtClean="0">
              <a:solidFill>
                <a:schemeClr val="tx1"/>
              </a:solidFill>
            </a:endParaRPr>
          </a:p>
          <a:p>
            <a:r>
              <a:rPr lang="en-US" dirty="0" smtClean="0">
                <a:solidFill>
                  <a:schemeClr val="tx1"/>
                </a:solidFill>
              </a:rPr>
              <a:t>FAQs</a:t>
            </a:r>
          </a:p>
          <a:p>
            <a:pPr lvl="1"/>
            <a:r>
              <a:rPr lang="en-US" u="sng" dirty="0">
                <a:hlinkClick r:id="rId3"/>
              </a:rPr>
              <a:t>http://</a:t>
            </a:r>
            <a:r>
              <a:rPr lang="en-US" u="sng" dirty="0" smtClean="0">
                <a:hlinkClick r:id="rId3"/>
              </a:rPr>
              <a:t>sageportal.org/wp-content/uploads/2014/02/Writing-FAQ.pdf</a:t>
            </a:r>
            <a:endParaRPr lang="en-US" dirty="0">
              <a:solidFill>
                <a:schemeClr val="tx1"/>
              </a:solidFill>
            </a:endParaRPr>
          </a:p>
          <a:p>
            <a:endParaRPr lang="en-US" dirty="0">
              <a:solidFill>
                <a:schemeClr val="tx1"/>
              </a:solidFill>
            </a:endParaRPr>
          </a:p>
          <a:p>
            <a:r>
              <a:rPr lang="en-US" dirty="0">
                <a:solidFill>
                  <a:schemeClr val="tx1"/>
                </a:solidFill>
              </a:rPr>
              <a:t>Students can have a blank scratch paper, but needs to be treated as secure material. </a:t>
            </a:r>
            <a:endParaRPr lang="en-US" dirty="0" smtClean="0">
              <a:solidFill>
                <a:schemeClr val="tx1"/>
              </a:solidFill>
            </a:endParaRPr>
          </a:p>
          <a:p>
            <a:r>
              <a:rPr lang="en-US" dirty="0" smtClean="0">
                <a:solidFill>
                  <a:schemeClr val="tx1"/>
                </a:solidFill>
              </a:rPr>
              <a:t>Highlighting </a:t>
            </a:r>
            <a:r>
              <a:rPr lang="en-US" dirty="0">
                <a:solidFill>
                  <a:schemeClr val="tx1"/>
                </a:solidFill>
              </a:rPr>
              <a:t>and an online notepad is also available. </a:t>
            </a:r>
            <a:endParaRPr lang="en-US" dirty="0" smtClean="0">
              <a:solidFill>
                <a:schemeClr val="tx1"/>
              </a:solidFill>
            </a:endParaRPr>
          </a:p>
          <a:p>
            <a:pPr marL="0" indent="0">
              <a:buNone/>
            </a:pPr>
            <a:endParaRPr lang="en-US" dirty="0" smtClean="0">
              <a:solidFill>
                <a:schemeClr val="tx1"/>
              </a:solidFill>
            </a:endParaRPr>
          </a:p>
          <a:p>
            <a:r>
              <a:rPr lang="en-US" dirty="0" smtClean="0">
                <a:solidFill>
                  <a:schemeClr val="tx1"/>
                </a:solidFill>
              </a:rPr>
              <a:t>2014 – SAGE writing and DWA</a:t>
            </a:r>
          </a:p>
          <a:p>
            <a:r>
              <a:rPr lang="en-US" dirty="0" smtClean="0">
                <a:solidFill>
                  <a:schemeClr val="tx1"/>
                </a:solidFill>
              </a:rPr>
              <a:t>2015 – SAGE writing is the DWA</a:t>
            </a:r>
            <a:endParaRPr lang="en-US" dirty="0">
              <a:solidFill>
                <a:schemeClr val="tx1"/>
              </a:solidFill>
            </a:endParaRPr>
          </a:p>
          <a:p>
            <a:pPr marL="0" indent="0">
              <a:buNone/>
            </a:pPr>
            <a:r>
              <a:rPr lang="en-US" dirty="0"/>
              <a:t> </a:t>
            </a:r>
          </a:p>
          <a:p>
            <a:pPr marL="457200" lvl="1" indent="0">
              <a:buNone/>
            </a:pPr>
            <a:endParaRPr lang="en-US" b="1" dirty="0" smtClean="0"/>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13</a:t>
            </a:fld>
            <a:endParaRPr lang="en-US" dirty="0"/>
          </a:p>
        </p:txBody>
      </p:sp>
      <p:pic>
        <p:nvPicPr>
          <p:cNvPr id="5" name="Picture 2" descr="C:\Users\kmcinnis\Desktop\usoeRnd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2678775229"/>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is an assessment </a:t>
            </a:r>
            <a:r>
              <a:rPr lang="en-US" b="1" u="sng" dirty="0" smtClean="0">
                <a:solidFill>
                  <a:schemeClr val="accent2">
                    <a:lumMod val="50000"/>
                  </a:schemeClr>
                </a:solidFill>
              </a:rPr>
              <a:t>SYSTEM</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7162800" cy="5446448"/>
          </a:xfrm>
        </p:spPr>
        <p:txBody>
          <a:bodyPr>
            <a:normAutofit fontScale="70000" lnSpcReduction="20000"/>
          </a:bodyPr>
          <a:lstStyle/>
          <a:p>
            <a:pPr marL="457200" lvl="1" indent="0">
              <a:buNone/>
            </a:pPr>
            <a:endParaRPr lang="en-US" dirty="0" smtClean="0"/>
          </a:p>
          <a:p>
            <a:r>
              <a:rPr lang="en-US" b="1" dirty="0" smtClean="0">
                <a:solidFill>
                  <a:schemeClr val="tx1"/>
                </a:solidFill>
              </a:rPr>
              <a:t>Message to the Field</a:t>
            </a:r>
          </a:p>
          <a:p>
            <a:pPr lvl="1"/>
            <a:r>
              <a:rPr lang="en-US" dirty="0" smtClean="0">
                <a:solidFill>
                  <a:schemeClr val="tx1"/>
                </a:solidFill>
              </a:rPr>
              <a:t>The SAGE assessment system allows formative, interim and summative testing to be aligned components that support each other</a:t>
            </a:r>
          </a:p>
          <a:p>
            <a:pPr lvl="1"/>
            <a:r>
              <a:rPr lang="en-US" dirty="0" smtClean="0">
                <a:solidFill>
                  <a:schemeClr val="tx1"/>
                </a:solidFill>
              </a:rPr>
              <a:t>Assessment results from all three tests (formative, interim and summative) will be reported on the same reporting system</a:t>
            </a:r>
          </a:p>
          <a:p>
            <a:pPr lvl="1"/>
            <a:endParaRPr lang="en-US" b="1" dirty="0">
              <a:solidFill>
                <a:schemeClr val="tx1"/>
              </a:solidFill>
            </a:endParaRPr>
          </a:p>
          <a:p>
            <a:pPr lvl="1"/>
            <a:r>
              <a:rPr lang="en-US" b="1" dirty="0" smtClean="0">
                <a:solidFill>
                  <a:schemeClr val="tx1"/>
                </a:solidFill>
              </a:rPr>
              <a:t>Formative</a:t>
            </a:r>
            <a:endParaRPr lang="en-US" b="1" dirty="0">
              <a:solidFill>
                <a:schemeClr val="tx1"/>
              </a:solidFill>
            </a:endParaRPr>
          </a:p>
          <a:p>
            <a:pPr lvl="2"/>
            <a:r>
              <a:rPr lang="en-US" dirty="0">
                <a:solidFill>
                  <a:schemeClr val="tx1"/>
                </a:solidFill>
              </a:rPr>
              <a:t>Teacher resource </a:t>
            </a:r>
          </a:p>
          <a:p>
            <a:pPr lvl="2"/>
            <a:r>
              <a:rPr lang="en-US" dirty="0">
                <a:solidFill>
                  <a:schemeClr val="tx1"/>
                </a:solidFill>
              </a:rPr>
              <a:t>Formative tests &amp; test questions</a:t>
            </a:r>
          </a:p>
          <a:p>
            <a:pPr lvl="2"/>
            <a:r>
              <a:rPr lang="en-US" dirty="0">
                <a:solidFill>
                  <a:schemeClr val="tx1"/>
                </a:solidFill>
              </a:rPr>
              <a:t>Instructional resources</a:t>
            </a:r>
          </a:p>
          <a:p>
            <a:pPr marL="0" indent="0">
              <a:buNone/>
            </a:pPr>
            <a:r>
              <a:rPr lang="en-US" b="1" dirty="0">
                <a:solidFill>
                  <a:schemeClr val="tx1"/>
                </a:solidFill>
              </a:rPr>
              <a:t>	</a:t>
            </a:r>
          </a:p>
          <a:p>
            <a:pPr lvl="1"/>
            <a:r>
              <a:rPr lang="en-US" b="1" dirty="0">
                <a:solidFill>
                  <a:schemeClr val="tx1"/>
                </a:solidFill>
              </a:rPr>
              <a:t>Interim</a:t>
            </a:r>
          </a:p>
          <a:p>
            <a:pPr lvl="2"/>
            <a:r>
              <a:rPr lang="en-US" dirty="0">
                <a:solidFill>
                  <a:schemeClr val="tx1"/>
                </a:solidFill>
              </a:rPr>
              <a:t>Fall and Midyear adaptive </a:t>
            </a:r>
            <a:r>
              <a:rPr lang="en-US" dirty="0" smtClean="0">
                <a:solidFill>
                  <a:schemeClr val="tx1"/>
                </a:solidFill>
              </a:rPr>
              <a:t>assessments</a:t>
            </a:r>
          </a:p>
          <a:p>
            <a:pPr lvl="2"/>
            <a:r>
              <a:rPr lang="en-US" dirty="0" smtClean="0">
                <a:solidFill>
                  <a:schemeClr val="tx1"/>
                </a:solidFill>
              </a:rPr>
              <a:t>Fall to spring growth</a:t>
            </a:r>
            <a:endParaRPr lang="en-US" dirty="0">
              <a:solidFill>
                <a:schemeClr val="tx1"/>
              </a:solidFill>
            </a:endParaRPr>
          </a:p>
          <a:p>
            <a:pPr lvl="2"/>
            <a:r>
              <a:rPr lang="en-US" dirty="0">
                <a:solidFill>
                  <a:schemeClr val="tx1"/>
                </a:solidFill>
              </a:rPr>
              <a:t>Similar to </a:t>
            </a:r>
            <a:r>
              <a:rPr lang="en-US" dirty="0" smtClean="0">
                <a:solidFill>
                  <a:schemeClr val="tx1"/>
                </a:solidFill>
              </a:rPr>
              <a:t>summative</a:t>
            </a:r>
          </a:p>
          <a:p>
            <a:pPr lvl="2"/>
            <a:r>
              <a:rPr lang="en-US" dirty="0" smtClean="0">
                <a:solidFill>
                  <a:schemeClr val="tx1"/>
                </a:solidFill>
              </a:rPr>
              <a:t>Includes two writing prompts</a:t>
            </a:r>
            <a:endParaRPr lang="en-US" dirty="0">
              <a:solidFill>
                <a:schemeClr val="tx1"/>
              </a:solidFill>
            </a:endParaRPr>
          </a:p>
          <a:p>
            <a:pPr marL="0" indent="0">
              <a:buNone/>
            </a:pPr>
            <a:endParaRPr lang="en-US" b="1" dirty="0">
              <a:solidFill>
                <a:schemeClr val="tx1"/>
              </a:solidFill>
            </a:endParaRPr>
          </a:p>
          <a:p>
            <a:pPr lvl="1"/>
            <a:r>
              <a:rPr lang="en-US" b="1" dirty="0">
                <a:solidFill>
                  <a:schemeClr val="tx1"/>
                </a:solidFill>
              </a:rPr>
              <a:t>Summative</a:t>
            </a:r>
          </a:p>
          <a:p>
            <a:pPr lvl="2"/>
            <a:r>
              <a:rPr lang="en-US" dirty="0">
                <a:solidFill>
                  <a:schemeClr val="tx1"/>
                </a:solidFill>
              </a:rPr>
              <a:t>Spring adaptive assessments</a:t>
            </a:r>
          </a:p>
          <a:p>
            <a:pPr lvl="2"/>
            <a:r>
              <a:rPr lang="en-US" dirty="0">
                <a:solidFill>
                  <a:schemeClr val="tx1"/>
                </a:solidFill>
              </a:rPr>
              <a:t>Used for state reporting and accountability </a:t>
            </a:r>
            <a:r>
              <a:rPr lang="en-US" dirty="0" smtClean="0">
                <a:solidFill>
                  <a:schemeClr val="tx1"/>
                </a:solidFill>
              </a:rPr>
              <a:t>reports</a:t>
            </a:r>
          </a:p>
          <a:p>
            <a:pPr lvl="2"/>
            <a:r>
              <a:rPr lang="en-US" dirty="0" smtClean="0">
                <a:solidFill>
                  <a:schemeClr val="tx1"/>
                </a:solidFill>
              </a:rPr>
              <a:t>2014 fall results; 2015 immediate results</a:t>
            </a:r>
          </a:p>
          <a:p>
            <a:pPr lvl="2"/>
            <a:r>
              <a:rPr lang="en-US" dirty="0" smtClean="0">
                <a:solidFill>
                  <a:schemeClr val="tx1"/>
                </a:solidFill>
              </a:rPr>
              <a:t>Includes two writing prompts</a:t>
            </a:r>
            <a:endParaRPr lang="en-US" dirty="0">
              <a:solidFill>
                <a:schemeClr val="tx1"/>
              </a:solidFill>
            </a:endParaRP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14</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254263230"/>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Training Tests</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7315200" cy="5446448"/>
          </a:xfrm>
        </p:spPr>
        <p:txBody>
          <a:bodyPr>
            <a:normAutofit/>
          </a:bodyPr>
          <a:lstStyle/>
          <a:p>
            <a:pPr marL="457200" lvl="1" indent="0">
              <a:buNone/>
            </a:pPr>
            <a:endParaRPr lang="en-US" dirty="0" smtClean="0"/>
          </a:p>
          <a:p>
            <a:r>
              <a:rPr lang="en-US" b="1" dirty="0" smtClean="0">
                <a:solidFill>
                  <a:schemeClr val="tx1"/>
                </a:solidFill>
              </a:rPr>
              <a:t>Purpose</a:t>
            </a:r>
          </a:p>
          <a:p>
            <a:pPr lvl="1"/>
            <a:r>
              <a:rPr lang="en-US" dirty="0" smtClean="0">
                <a:solidFill>
                  <a:schemeClr val="tx1"/>
                </a:solidFill>
              </a:rPr>
              <a:t>The </a:t>
            </a:r>
            <a:r>
              <a:rPr lang="en-US" dirty="0">
                <a:solidFill>
                  <a:schemeClr val="tx1"/>
                </a:solidFill>
              </a:rPr>
              <a:t>intention of the Training Test is to teach students how each of the different item types functions.  </a:t>
            </a:r>
          </a:p>
          <a:p>
            <a:r>
              <a:rPr lang="en-US" b="1" dirty="0" smtClean="0">
                <a:solidFill>
                  <a:schemeClr val="tx1"/>
                </a:solidFill>
              </a:rPr>
              <a:t>Audience</a:t>
            </a:r>
          </a:p>
          <a:p>
            <a:pPr lvl="1"/>
            <a:r>
              <a:rPr lang="en-US" dirty="0" smtClean="0">
                <a:solidFill>
                  <a:schemeClr val="tx1"/>
                </a:solidFill>
              </a:rPr>
              <a:t>Students </a:t>
            </a:r>
            <a:r>
              <a:rPr lang="en-US" dirty="0">
                <a:solidFill>
                  <a:schemeClr val="tx1"/>
                </a:solidFill>
              </a:rPr>
              <a:t>should experience the Training Test with the support of a teacher so the test’s capabilities (i.e. text-to-speech, annotation, writing, etc.) can be explained. This could be done in a school computer lab, a classroom mobile lab, or on 1-to-1 student computers. Teachers should not simply assign students to take the Training Test on their own as homework</a:t>
            </a:r>
            <a:r>
              <a:rPr lang="en-US" dirty="0" smtClean="0">
                <a:solidFill>
                  <a:schemeClr val="tx1"/>
                </a:solidFill>
              </a:rPr>
              <a:t>.</a:t>
            </a:r>
            <a:endParaRPr lang="en-US" dirty="0">
              <a:solidFill>
                <a:schemeClr val="tx1"/>
              </a:solidFill>
            </a:endParaRPr>
          </a:p>
          <a:p>
            <a:r>
              <a:rPr lang="en-US" b="1" dirty="0" smtClean="0">
                <a:solidFill>
                  <a:schemeClr val="tx1"/>
                </a:solidFill>
              </a:rPr>
              <a:t>Scoring</a:t>
            </a:r>
          </a:p>
          <a:p>
            <a:pPr lvl="1"/>
            <a:r>
              <a:rPr lang="en-US" dirty="0" smtClean="0">
                <a:solidFill>
                  <a:schemeClr val="tx1"/>
                </a:solidFill>
              </a:rPr>
              <a:t>The </a:t>
            </a:r>
            <a:r>
              <a:rPr lang="en-US" dirty="0">
                <a:solidFill>
                  <a:schemeClr val="tx1"/>
                </a:solidFill>
              </a:rPr>
              <a:t>Training Test will not score student submissions. </a:t>
            </a:r>
          </a:p>
          <a:p>
            <a:r>
              <a:rPr lang="en-US" b="1" dirty="0" smtClean="0">
                <a:solidFill>
                  <a:schemeClr val="tx1"/>
                </a:solidFill>
              </a:rPr>
              <a:t>Message to the Field</a:t>
            </a:r>
            <a:endParaRPr lang="en-US" b="1" dirty="0">
              <a:solidFill>
                <a:schemeClr val="tx1"/>
              </a:solidFill>
            </a:endParaRPr>
          </a:p>
          <a:p>
            <a:pPr lvl="1"/>
            <a:r>
              <a:rPr lang="en-US" dirty="0">
                <a:solidFill>
                  <a:schemeClr val="tx1"/>
                </a:solidFill>
              </a:rPr>
              <a:t>T</a:t>
            </a:r>
            <a:r>
              <a:rPr lang="en-US" dirty="0" smtClean="0">
                <a:solidFill>
                  <a:schemeClr val="tx1"/>
                </a:solidFill>
              </a:rPr>
              <a:t>eachers </a:t>
            </a:r>
            <a:r>
              <a:rPr lang="en-US" dirty="0">
                <a:solidFill>
                  <a:schemeClr val="tx1"/>
                </a:solidFill>
              </a:rPr>
              <a:t>and students </a:t>
            </a:r>
            <a:r>
              <a:rPr lang="en-US" dirty="0" smtClean="0">
                <a:solidFill>
                  <a:schemeClr val="tx1"/>
                </a:solidFill>
              </a:rPr>
              <a:t>are encouraged to participate in training tests</a:t>
            </a:r>
          </a:p>
          <a:p>
            <a:pPr lvl="1"/>
            <a:r>
              <a:rPr lang="en-US" dirty="0" smtClean="0">
                <a:solidFill>
                  <a:schemeClr val="tx1"/>
                </a:solidFill>
              </a:rPr>
              <a:t>Don’t be discouraged</a:t>
            </a:r>
          </a:p>
          <a:p>
            <a:pPr lvl="2"/>
            <a:r>
              <a:rPr lang="en-US" dirty="0" smtClean="0">
                <a:solidFill>
                  <a:schemeClr val="tx1"/>
                </a:solidFill>
              </a:rPr>
              <a:t>Keep in mind, the items are for a grade span that may represent potential difficult items to assess high performing students</a:t>
            </a:r>
            <a:endParaRPr lang="en-US" dirty="0">
              <a:solidFill>
                <a:schemeClr val="tx1"/>
              </a:solidFill>
            </a:endParaRPr>
          </a:p>
          <a:p>
            <a:pPr marL="457200" lvl="1" indent="0">
              <a:buNone/>
            </a:pPr>
            <a:endParaRPr lang="en-US" b="1" dirty="0" smtClean="0"/>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15</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481113752"/>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Math Calculator Use</a:t>
            </a:r>
            <a:br>
              <a:rPr lang="en-US" b="1" dirty="0" smtClean="0">
                <a:solidFill>
                  <a:schemeClr val="accent2">
                    <a:lumMod val="75000"/>
                  </a:schemeClr>
                </a:solidFill>
              </a:rPr>
            </a:b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961850" y="1259152"/>
            <a:ext cx="8382000" cy="5598847"/>
          </a:xfrm>
        </p:spPr>
        <p:txBody>
          <a:bodyPr>
            <a:normAutofit fontScale="85000" lnSpcReduction="20000"/>
          </a:bodyPr>
          <a:lstStyle/>
          <a:p>
            <a:pPr marL="114300" indent="0">
              <a:buNone/>
            </a:pPr>
            <a:endParaRPr lang="en-US" sz="800" dirty="0"/>
          </a:p>
          <a:p>
            <a:r>
              <a:rPr lang="en-US" b="1" dirty="0" smtClean="0">
                <a:solidFill>
                  <a:schemeClr val="tx1"/>
                </a:solidFill>
              </a:rPr>
              <a:t>Refer to SAGE TAM &amp; Accommodations Policy </a:t>
            </a:r>
          </a:p>
          <a:p>
            <a:pPr marL="0" indent="0">
              <a:buNone/>
            </a:pPr>
            <a:endParaRPr lang="en-US" b="1" dirty="0" smtClean="0">
              <a:solidFill>
                <a:schemeClr val="tx1"/>
              </a:solidFill>
            </a:endParaRPr>
          </a:p>
          <a:p>
            <a:r>
              <a:rPr lang="en-US" b="1" dirty="0" smtClean="0">
                <a:solidFill>
                  <a:schemeClr val="tx1"/>
                </a:solidFill>
              </a:rPr>
              <a:t>Grades 3 – </a:t>
            </a:r>
            <a:r>
              <a:rPr lang="en-US" b="1" dirty="0" smtClean="0">
                <a:solidFill>
                  <a:schemeClr val="tx1"/>
                </a:solidFill>
              </a:rPr>
              <a:t>4 </a:t>
            </a:r>
            <a:r>
              <a:rPr lang="en-US" b="1" dirty="0" smtClean="0">
                <a:solidFill>
                  <a:schemeClr val="tx1"/>
                </a:solidFill>
              </a:rPr>
              <a:t>No calculator</a:t>
            </a:r>
          </a:p>
          <a:p>
            <a:pPr lvl="1"/>
            <a:r>
              <a:rPr lang="en-US" dirty="0" smtClean="0">
                <a:solidFill>
                  <a:schemeClr val="tx1"/>
                </a:solidFill>
              </a:rPr>
              <a:t>IEPs may appropriately include calculator use for a modified test</a:t>
            </a:r>
          </a:p>
          <a:p>
            <a:pPr marL="457200" lvl="1" indent="0">
              <a:buNone/>
            </a:pPr>
            <a:endParaRPr lang="en-US" b="1" dirty="0" smtClean="0">
              <a:solidFill>
                <a:schemeClr val="tx1"/>
              </a:solidFill>
            </a:endParaRPr>
          </a:p>
          <a:p>
            <a:r>
              <a:rPr lang="en-US" b="1" dirty="0" smtClean="0">
                <a:solidFill>
                  <a:schemeClr val="tx1"/>
                </a:solidFill>
              </a:rPr>
              <a:t>Grade </a:t>
            </a:r>
            <a:r>
              <a:rPr lang="en-US" b="1" dirty="0" smtClean="0">
                <a:solidFill>
                  <a:schemeClr val="tx1"/>
                </a:solidFill>
              </a:rPr>
              <a:t>5-7 </a:t>
            </a:r>
            <a:r>
              <a:rPr lang="en-US" b="1" dirty="0" smtClean="0">
                <a:solidFill>
                  <a:schemeClr val="tx1"/>
                </a:solidFill>
              </a:rPr>
              <a:t>Two Sections</a:t>
            </a:r>
          </a:p>
          <a:p>
            <a:pPr lvl="1"/>
            <a:r>
              <a:rPr lang="en-US" dirty="0" smtClean="0">
                <a:solidFill>
                  <a:schemeClr val="tx1"/>
                </a:solidFill>
              </a:rPr>
              <a:t>Calculators used</a:t>
            </a:r>
          </a:p>
          <a:p>
            <a:pPr lvl="1"/>
            <a:r>
              <a:rPr lang="en-US" dirty="0" smtClean="0">
                <a:solidFill>
                  <a:schemeClr val="tx1"/>
                </a:solidFill>
              </a:rPr>
              <a:t>No calculator allowed</a:t>
            </a:r>
          </a:p>
          <a:p>
            <a:pPr marL="457200" lvl="1" indent="0">
              <a:buNone/>
            </a:pPr>
            <a:endParaRPr lang="en-US" b="1" dirty="0" smtClean="0">
              <a:solidFill>
                <a:schemeClr val="tx1"/>
              </a:solidFill>
            </a:endParaRPr>
          </a:p>
          <a:p>
            <a:r>
              <a:rPr lang="en-US" b="1" dirty="0" smtClean="0">
                <a:solidFill>
                  <a:schemeClr val="tx1"/>
                </a:solidFill>
              </a:rPr>
              <a:t>Grade </a:t>
            </a:r>
            <a:r>
              <a:rPr lang="en-US" b="1" dirty="0" smtClean="0">
                <a:solidFill>
                  <a:schemeClr val="tx1"/>
                </a:solidFill>
              </a:rPr>
              <a:t>8 </a:t>
            </a:r>
            <a:r>
              <a:rPr lang="en-US" b="1" dirty="0" smtClean="0">
                <a:solidFill>
                  <a:schemeClr val="tx1"/>
                </a:solidFill>
              </a:rPr>
              <a:t>– Math III</a:t>
            </a:r>
          </a:p>
          <a:p>
            <a:pPr lvl="1"/>
            <a:r>
              <a:rPr lang="en-US" dirty="0" smtClean="0">
                <a:solidFill>
                  <a:schemeClr val="tx1"/>
                </a:solidFill>
              </a:rPr>
              <a:t>Calculators used</a:t>
            </a:r>
          </a:p>
          <a:p>
            <a:pPr marL="457200" lvl="1" indent="0">
              <a:buNone/>
            </a:pPr>
            <a:endParaRPr lang="en-US" b="1" dirty="0" smtClean="0">
              <a:solidFill>
                <a:schemeClr val="tx1"/>
              </a:solidFill>
            </a:endParaRPr>
          </a:p>
          <a:p>
            <a:r>
              <a:rPr lang="en-US" b="1" dirty="0" smtClean="0">
                <a:solidFill>
                  <a:schemeClr val="tx1"/>
                </a:solidFill>
              </a:rPr>
              <a:t>Accommodations policy</a:t>
            </a:r>
          </a:p>
          <a:p>
            <a:pPr lvl="1"/>
            <a:r>
              <a:rPr lang="en-US" dirty="0" smtClean="0">
                <a:solidFill>
                  <a:schemeClr val="tx1"/>
                </a:solidFill>
              </a:rPr>
              <a:t>Use of math tools allowed</a:t>
            </a:r>
          </a:p>
          <a:p>
            <a:pPr marL="457200" lvl="1" indent="0">
              <a:buNone/>
            </a:pPr>
            <a:endParaRPr lang="en-US" b="1" dirty="0" smtClean="0">
              <a:solidFill>
                <a:schemeClr val="tx1"/>
              </a:solidFill>
            </a:endParaRPr>
          </a:p>
          <a:p>
            <a:r>
              <a:rPr lang="en-US" b="1" dirty="0" smtClean="0">
                <a:solidFill>
                  <a:schemeClr val="tx1"/>
                </a:solidFill>
              </a:rPr>
              <a:t>One year only adjustments to accommodate field test</a:t>
            </a:r>
          </a:p>
          <a:p>
            <a:pPr lvl="1"/>
            <a:r>
              <a:rPr lang="en-US" dirty="0" smtClean="0">
                <a:solidFill>
                  <a:schemeClr val="tx1"/>
                </a:solidFill>
              </a:rPr>
              <a:t>5</a:t>
            </a:r>
            <a:r>
              <a:rPr lang="en-US" baseline="30000" dirty="0" smtClean="0">
                <a:solidFill>
                  <a:schemeClr val="tx1"/>
                </a:solidFill>
              </a:rPr>
              <a:t>th</a:t>
            </a:r>
            <a:r>
              <a:rPr lang="en-US" dirty="0" smtClean="0">
                <a:solidFill>
                  <a:schemeClr val="tx1"/>
                </a:solidFill>
              </a:rPr>
              <a:t> grade – short calculator section</a:t>
            </a:r>
          </a:p>
          <a:p>
            <a:pPr lvl="1"/>
            <a:r>
              <a:rPr lang="en-US" dirty="0" smtClean="0">
                <a:solidFill>
                  <a:schemeClr val="tx1"/>
                </a:solidFill>
              </a:rPr>
              <a:t>7</a:t>
            </a:r>
            <a:r>
              <a:rPr lang="en-US" baseline="30000" dirty="0" smtClean="0">
                <a:solidFill>
                  <a:schemeClr val="tx1"/>
                </a:solidFill>
              </a:rPr>
              <a:t>th</a:t>
            </a:r>
            <a:r>
              <a:rPr lang="en-US" dirty="0" smtClean="0">
                <a:solidFill>
                  <a:schemeClr val="tx1"/>
                </a:solidFill>
              </a:rPr>
              <a:t> grade – short non calculator section</a:t>
            </a:r>
            <a:endParaRPr lang="en-US" dirty="0">
              <a:solidFill>
                <a:schemeClr val="tx1"/>
              </a:solidFill>
            </a:endParaRPr>
          </a:p>
          <a:p>
            <a:pPr marL="0" indent="0">
              <a:buNone/>
            </a:pPr>
            <a:r>
              <a:rPr lang="en-US" dirty="0" smtClean="0"/>
              <a:t>	</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16</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46827316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Science Calculator Use</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961850" y="1259153"/>
            <a:ext cx="8382000" cy="5408348"/>
          </a:xfrm>
        </p:spPr>
        <p:txBody>
          <a:bodyPr>
            <a:normAutofit/>
          </a:bodyPr>
          <a:lstStyle/>
          <a:p>
            <a:pPr marL="114300" indent="0">
              <a:buNone/>
            </a:pPr>
            <a:endParaRPr lang="en-US" sz="800" dirty="0"/>
          </a:p>
          <a:p>
            <a:r>
              <a:rPr lang="en-US" b="1" dirty="0">
                <a:solidFill>
                  <a:schemeClr val="tx1"/>
                </a:solidFill>
              </a:rPr>
              <a:t>Refer to SAGE TAM &amp; Accommodations Policy </a:t>
            </a:r>
            <a:endParaRPr lang="en-US" b="1" dirty="0" smtClean="0">
              <a:solidFill>
                <a:schemeClr val="tx1"/>
              </a:solidFill>
            </a:endParaRPr>
          </a:p>
          <a:p>
            <a:pPr marL="0" indent="0">
              <a:buNone/>
            </a:pPr>
            <a:endParaRPr lang="en-US" b="1" dirty="0">
              <a:solidFill>
                <a:schemeClr val="tx1"/>
              </a:solidFill>
            </a:endParaRPr>
          </a:p>
          <a:p>
            <a:r>
              <a:rPr lang="en-US" b="1" dirty="0" smtClean="0">
                <a:solidFill>
                  <a:schemeClr val="tx1"/>
                </a:solidFill>
              </a:rPr>
              <a:t>Calculators allowed for all science tests</a:t>
            </a:r>
            <a:endParaRPr lang="en-US" dirty="0">
              <a:solidFill>
                <a:schemeClr val="tx1"/>
              </a:solidFill>
            </a:endParaRPr>
          </a:p>
          <a:p>
            <a:pPr marL="0" indent="0">
              <a:buNone/>
            </a:pPr>
            <a:r>
              <a:rPr lang="en-US" dirty="0" smtClean="0"/>
              <a:t>	</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17</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574185620"/>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Student Scores</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7162800" cy="5065448"/>
          </a:xfrm>
        </p:spPr>
        <p:txBody>
          <a:bodyPr>
            <a:normAutofit lnSpcReduction="10000"/>
          </a:bodyPr>
          <a:lstStyle/>
          <a:p>
            <a:pPr marL="114300" indent="0">
              <a:buNone/>
            </a:pPr>
            <a:endParaRPr lang="en-US" sz="800" dirty="0"/>
          </a:p>
          <a:p>
            <a:r>
              <a:rPr lang="en-US" b="1" dirty="0">
                <a:solidFill>
                  <a:schemeClr val="tx1"/>
                </a:solidFill>
              </a:rPr>
              <a:t>Standard-setting </a:t>
            </a:r>
            <a:r>
              <a:rPr lang="en-US" b="1" dirty="0" smtClean="0">
                <a:solidFill>
                  <a:schemeClr val="tx1"/>
                </a:solidFill>
              </a:rPr>
              <a:t>process</a:t>
            </a:r>
            <a:r>
              <a:rPr lang="en-US" dirty="0" smtClean="0">
                <a:solidFill>
                  <a:schemeClr val="tx1"/>
                </a:solidFill>
              </a:rPr>
              <a:t>:</a:t>
            </a:r>
          </a:p>
          <a:p>
            <a:pPr lvl="1"/>
            <a:r>
              <a:rPr lang="en-US" dirty="0" smtClean="0">
                <a:solidFill>
                  <a:schemeClr val="tx1"/>
                </a:solidFill>
              </a:rPr>
              <a:t>Broad </a:t>
            </a:r>
            <a:r>
              <a:rPr lang="en-US" dirty="0">
                <a:solidFill>
                  <a:schemeClr val="tx1"/>
                </a:solidFill>
              </a:rPr>
              <a:t>range of </a:t>
            </a:r>
            <a:r>
              <a:rPr lang="en-US" dirty="0" smtClean="0">
                <a:solidFill>
                  <a:schemeClr val="tx1"/>
                </a:solidFill>
              </a:rPr>
              <a:t>stakeholders (210 participants)</a:t>
            </a:r>
            <a:endParaRPr lang="en-US" dirty="0">
              <a:solidFill>
                <a:schemeClr val="tx1"/>
              </a:solidFill>
            </a:endParaRPr>
          </a:p>
          <a:p>
            <a:pPr lvl="1"/>
            <a:r>
              <a:rPr lang="en-US" dirty="0" smtClean="0">
                <a:solidFill>
                  <a:schemeClr val="tx1"/>
                </a:solidFill>
              </a:rPr>
              <a:t>“</a:t>
            </a:r>
            <a:r>
              <a:rPr lang="en-US" dirty="0">
                <a:solidFill>
                  <a:schemeClr val="tx1"/>
                </a:solidFill>
              </a:rPr>
              <a:t>Ordered Item </a:t>
            </a:r>
            <a:r>
              <a:rPr lang="en-US" dirty="0" smtClean="0">
                <a:solidFill>
                  <a:schemeClr val="tx1"/>
                </a:solidFill>
              </a:rPr>
              <a:t>Booklet”</a:t>
            </a:r>
          </a:p>
          <a:p>
            <a:pPr lvl="1"/>
            <a:r>
              <a:rPr lang="en-US" dirty="0" smtClean="0">
                <a:solidFill>
                  <a:schemeClr val="tx1"/>
                </a:solidFill>
              </a:rPr>
              <a:t>Impact </a:t>
            </a:r>
            <a:r>
              <a:rPr lang="en-US" dirty="0">
                <a:solidFill>
                  <a:schemeClr val="tx1"/>
                </a:solidFill>
              </a:rPr>
              <a:t>data</a:t>
            </a:r>
            <a:r>
              <a:rPr lang="en-US" dirty="0" smtClean="0">
                <a:solidFill>
                  <a:schemeClr val="tx1"/>
                </a:solidFill>
              </a:rPr>
              <a:t>, </a:t>
            </a:r>
            <a:r>
              <a:rPr lang="en-US" dirty="0">
                <a:solidFill>
                  <a:schemeClr val="tx1"/>
                </a:solidFill>
              </a:rPr>
              <a:t>including national and international </a:t>
            </a:r>
            <a:r>
              <a:rPr lang="en-US" dirty="0" smtClean="0">
                <a:solidFill>
                  <a:schemeClr val="tx1"/>
                </a:solidFill>
              </a:rPr>
              <a:t>benchmarks</a:t>
            </a:r>
          </a:p>
          <a:p>
            <a:pPr lvl="1"/>
            <a:r>
              <a:rPr lang="en-US" dirty="0" smtClean="0">
                <a:solidFill>
                  <a:schemeClr val="tx1"/>
                </a:solidFill>
              </a:rPr>
              <a:t>Resolution </a:t>
            </a:r>
            <a:r>
              <a:rPr lang="en-US" dirty="0">
                <a:solidFill>
                  <a:schemeClr val="tx1"/>
                </a:solidFill>
              </a:rPr>
              <a:t>process to ensure consistency across grades</a:t>
            </a:r>
          </a:p>
          <a:p>
            <a:pPr marL="411480" lvl="1" indent="0">
              <a:buNone/>
            </a:pPr>
            <a:endParaRPr lang="en-US" sz="800" dirty="0">
              <a:solidFill>
                <a:schemeClr val="tx1"/>
              </a:solidFill>
            </a:endParaRPr>
          </a:p>
          <a:p>
            <a:r>
              <a:rPr lang="en-US" b="1" dirty="0" smtClean="0">
                <a:solidFill>
                  <a:schemeClr val="tx1"/>
                </a:solidFill>
              </a:rPr>
              <a:t>State Board of Education approves the process and cut scores.</a:t>
            </a:r>
          </a:p>
          <a:p>
            <a:pPr lvl="1"/>
            <a:r>
              <a:rPr lang="en-US" dirty="0" smtClean="0">
                <a:solidFill>
                  <a:schemeClr val="tx1"/>
                </a:solidFill>
              </a:rPr>
              <a:t>Cut scores determine what scale score = proficiency</a:t>
            </a:r>
            <a:endParaRPr lang="en-US" dirty="0">
              <a:solidFill>
                <a:schemeClr val="tx1"/>
              </a:solidFill>
            </a:endParaRPr>
          </a:p>
          <a:p>
            <a:pPr marL="0" indent="0">
              <a:buNone/>
            </a:pPr>
            <a:endParaRPr lang="en-US" b="1" dirty="0" smtClean="0">
              <a:solidFill>
                <a:schemeClr val="tx1"/>
              </a:solidFill>
            </a:endParaRPr>
          </a:p>
          <a:p>
            <a:r>
              <a:rPr lang="en-US" b="1" dirty="0" smtClean="0">
                <a:solidFill>
                  <a:schemeClr val="tx1"/>
                </a:solidFill>
              </a:rPr>
              <a:t>Message to the Field</a:t>
            </a:r>
          </a:p>
          <a:p>
            <a:pPr lvl="1"/>
            <a:r>
              <a:rPr lang="en-US" dirty="0" smtClean="0">
                <a:solidFill>
                  <a:schemeClr val="tx1"/>
                </a:solidFill>
              </a:rPr>
              <a:t>The process to determine student scores and level of proficiency will use current assessment industry standards.  The process and outcome will be reviewed and approved by the Technical Advisory Committee (assessment expertise in and outside of Utah) and the State Board of Education</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18</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93734729"/>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Reporting</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8382000" cy="5065448"/>
          </a:xfrm>
        </p:spPr>
        <p:txBody>
          <a:bodyPr>
            <a:normAutofit/>
          </a:bodyPr>
          <a:lstStyle/>
          <a:p>
            <a:pPr marL="457200" lvl="1" indent="0">
              <a:buNone/>
            </a:pPr>
            <a:endParaRPr lang="en-US" dirty="0" smtClean="0"/>
          </a:p>
          <a:p>
            <a:r>
              <a:rPr lang="en-US" dirty="0" smtClean="0">
                <a:solidFill>
                  <a:schemeClr val="tx1"/>
                </a:solidFill>
              </a:rPr>
              <a:t>Immediate Results </a:t>
            </a:r>
          </a:p>
          <a:p>
            <a:pPr lvl="1"/>
            <a:r>
              <a:rPr lang="en-US" dirty="0" smtClean="0">
                <a:solidFill>
                  <a:schemeClr val="tx1"/>
                </a:solidFill>
              </a:rPr>
              <a:t>Interim fall 2014</a:t>
            </a:r>
          </a:p>
          <a:p>
            <a:pPr lvl="1"/>
            <a:r>
              <a:rPr lang="en-US" dirty="0" smtClean="0">
                <a:solidFill>
                  <a:schemeClr val="tx1"/>
                </a:solidFill>
              </a:rPr>
              <a:t>Summative spring 2015</a:t>
            </a:r>
          </a:p>
          <a:p>
            <a:r>
              <a:rPr lang="en-US" dirty="0" smtClean="0">
                <a:solidFill>
                  <a:schemeClr val="tx1"/>
                </a:solidFill>
              </a:rPr>
              <a:t>Formative, Interim and Summative results</a:t>
            </a:r>
          </a:p>
          <a:p>
            <a:r>
              <a:rPr lang="en-US" dirty="0" smtClean="0">
                <a:solidFill>
                  <a:schemeClr val="tx1"/>
                </a:solidFill>
              </a:rPr>
              <a:t>Interim and Summative results link to formative tools</a:t>
            </a:r>
          </a:p>
          <a:p>
            <a:r>
              <a:rPr lang="en-US" dirty="0" smtClean="0">
                <a:solidFill>
                  <a:schemeClr val="tx1"/>
                </a:solidFill>
              </a:rPr>
              <a:t>Student Reports</a:t>
            </a:r>
          </a:p>
          <a:p>
            <a:r>
              <a:rPr lang="en-US" dirty="0" smtClean="0">
                <a:solidFill>
                  <a:schemeClr val="tx1"/>
                </a:solidFill>
              </a:rPr>
              <a:t>Classroom Reports</a:t>
            </a:r>
          </a:p>
          <a:p>
            <a:r>
              <a:rPr lang="en-US" dirty="0" smtClean="0">
                <a:solidFill>
                  <a:schemeClr val="tx1"/>
                </a:solidFill>
              </a:rPr>
              <a:t>School Reports</a:t>
            </a:r>
          </a:p>
          <a:p>
            <a:r>
              <a:rPr lang="en-US" dirty="0">
                <a:solidFill>
                  <a:schemeClr val="tx1"/>
                </a:solidFill>
              </a:rPr>
              <a:t>SAGE Reporting System will extend current system</a:t>
            </a:r>
          </a:p>
          <a:p>
            <a:pPr lvl="1"/>
            <a:r>
              <a:rPr lang="en-US" dirty="0">
                <a:solidFill>
                  <a:schemeClr val="tx1"/>
                </a:solidFill>
              </a:rPr>
              <a:t>Gateway – Public Reporting</a:t>
            </a:r>
          </a:p>
          <a:p>
            <a:pPr lvl="1"/>
            <a:r>
              <a:rPr lang="en-US" dirty="0">
                <a:solidFill>
                  <a:schemeClr val="tx1"/>
                </a:solidFill>
              </a:rPr>
              <a:t>Data Display – Password protected data for Educator use</a:t>
            </a:r>
          </a:p>
          <a:p>
            <a:pPr lvl="1"/>
            <a:r>
              <a:rPr lang="en-US" dirty="0" smtClean="0">
                <a:solidFill>
                  <a:schemeClr val="tx1"/>
                </a:solidFill>
              </a:rPr>
              <a:t>Individual student </a:t>
            </a:r>
            <a:r>
              <a:rPr lang="en-US" dirty="0">
                <a:solidFill>
                  <a:schemeClr val="tx1"/>
                </a:solidFill>
              </a:rPr>
              <a:t>r</a:t>
            </a:r>
            <a:r>
              <a:rPr lang="en-US" dirty="0" smtClean="0">
                <a:solidFill>
                  <a:schemeClr val="tx1"/>
                </a:solidFill>
              </a:rPr>
              <a:t>eports</a:t>
            </a:r>
            <a:endParaRPr lang="en-US" b="1" dirty="0" smtClean="0">
              <a:solidFill>
                <a:schemeClr val="tx1"/>
              </a:solidFill>
            </a:endParaRP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19</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636551046"/>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Reporting</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7239000" cy="5065448"/>
          </a:xfrm>
        </p:spPr>
        <p:txBody>
          <a:bodyPr>
            <a:normAutofit/>
          </a:bodyPr>
          <a:lstStyle/>
          <a:p>
            <a:pPr marL="457200" lvl="1" indent="0">
              <a:buNone/>
            </a:pPr>
            <a:endParaRPr lang="en-US" dirty="0" smtClean="0"/>
          </a:p>
          <a:p>
            <a:r>
              <a:rPr lang="en-US" b="1" dirty="0">
                <a:solidFill>
                  <a:schemeClr val="tx1"/>
                </a:solidFill>
              </a:rPr>
              <a:t>Message to the Field</a:t>
            </a:r>
          </a:p>
          <a:p>
            <a:r>
              <a:rPr lang="en-US" dirty="0">
                <a:solidFill>
                  <a:schemeClr val="tx1"/>
                </a:solidFill>
              </a:rPr>
              <a:t>Immediate Results </a:t>
            </a:r>
          </a:p>
          <a:p>
            <a:pPr lvl="1"/>
            <a:r>
              <a:rPr lang="en-US" dirty="0">
                <a:solidFill>
                  <a:schemeClr val="tx1"/>
                </a:solidFill>
              </a:rPr>
              <a:t>Interim fall 2014</a:t>
            </a:r>
          </a:p>
          <a:p>
            <a:pPr lvl="1"/>
            <a:r>
              <a:rPr lang="en-US" dirty="0">
                <a:solidFill>
                  <a:schemeClr val="tx1"/>
                </a:solidFill>
              </a:rPr>
              <a:t>Summative spring 2015</a:t>
            </a:r>
          </a:p>
          <a:p>
            <a:r>
              <a:rPr lang="en-US" dirty="0" smtClean="0">
                <a:solidFill>
                  <a:schemeClr val="tx1"/>
                </a:solidFill>
              </a:rPr>
              <a:t>Formative, Interim and Summative results</a:t>
            </a:r>
          </a:p>
          <a:p>
            <a:r>
              <a:rPr lang="en-US" dirty="0" smtClean="0">
                <a:solidFill>
                  <a:schemeClr val="tx1"/>
                </a:solidFill>
              </a:rPr>
              <a:t>Interim and Summative results link to formative tools</a:t>
            </a:r>
          </a:p>
          <a:p>
            <a:r>
              <a:rPr lang="en-US" dirty="0" smtClean="0">
                <a:solidFill>
                  <a:schemeClr val="tx1"/>
                </a:solidFill>
              </a:rPr>
              <a:t>The SAGE reporting system will be an electronic tool that provides data in a variety of ways far beyond what has existed in the past for state testing.</a:t>
            </a:r>
            <a:endParaRPr lang="en-US" b="1" dirty="0" smtClean="0">
              <a:solidFill>
                <a:schemeClr val="tx1"/>
              </a:solidFill>
            </a:endParaRPr>
          </a:p>
          <a:p>
            <a:endParaRPr lang="en-US" b="1" dirty="0"/>
          </a:p>
          <a:p>
            <a:pPr marL="0" indent="0">
              <a:buNone/>
            </a:pPr>
            <a:endParaRPr lang="en-US" b="1" dirty="0" smtClean="0"/>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20</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984337800"/>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705601" cy="1320800"/>
          </a:xfrm>
        </p:spPr>
        <p:txBody>
          <a:bodyPr/>
          <a:lstStyle/>
          <a:p>
            <a:r>
              <a:rPr lang="en-US" b="1" dirty="0" smtClean="0">
                <a:solidFill>
                  <a:schemeClr val="accent2">
                    <a:lumMod val="75000"/>
                  </a:schemeClr>
                </a:solidFill>
              </a:rPr>
              <a:t>SAGE Timeline</a:t>
            </a:r>
            <a:endParaRPr lang="en-US" b="1" u="sng" dirty="0">
              <a:solidFill>
                <a:schemeClr val="accent2">
                  <a:lumMod val="50000"/>
                </a:schemeClr>
              </a:solidFill>
            </a:endParaRPr>
          </a:p>
        </p:txBody>
      </p:sp>
      <p:sp>
        <p:nvSpPr>
          <p:cNvPr id="3" name="Text Placeholder 2"/>
          <p:cNvSpPr>
            <a:spLocks noGrp="1"/>
          </p:cNvSpPr>
          <p:nvPr>
            <p:ph type="body" sz="quarter" idx="10"/>
          </p:nvPr>
        </p:nvSpPr>
        <p:spPr>
          <a:xfrm>
            <a:off x="381000" y="1411552"/>
            <a:ext cx="8382000" cy="5065448"/>
          </a:xfrm>
        </p:spPr>
        <p:txBody>
          <a:bodyPr>
            <a:normAutofit/>
          </a:bodyPr>
          <a:lstStyle/>
          <a:p>
            <a:pPr marL="457200" lvl="1" indent="0">
              <a:buNone/>
            </a:pPr>
            <a:endParaRPr lang="en-US" dirty="0" smtClean="0"/>
          </a:p>
          <a:p>
            <a:r>
              <a:rPr lang="en-US" dirty="0" smtClean="0">
                <a:solidFill>
                  <a:schemeClr val="tx1"/>
                </a:solidFill>
              </a:rPr>
              <a:t>April – June  		Summative Testing</a:t>
            </a:r>
          </a:p>
          <a:p>
            <a:r>
              <a:rPr lang="en-US" dirty="0" smtClean="0">
                <a:solidFill>
                  <a:schemeClr val="tx1"/>
                </a:solidFill>
              </a:rPr>
              <a:t>June - August  	Assessment data analysis and review</a:t>
            </a:r>
          </a:p>
          <a:p>
            <a:r>
              <a:rPr lang="en-US" dirty="0" smtClean="0">
                <a:solidFill>
                  <a:schemeClr val="tx1"/>
                </a:solidFill>
              </a:rPr>
              <a:t>August   			Standard Setting </a:t>
            </a:r>
          </a:p>
          <a:p>
            <a:r>
              <a:rPr lang="en-US" dirty="0" smtClean="0">
                <a:solidFill>
                  <a:schemeClr val="tx1"/>
                </a:solidFill>
              </a:rPr>
              <a:t>September 		Student results released to LEAs</a:t>
            </a:r>
          </a:p>
          <a:p>
            <a:r>
              <a:rPr lang="en-US" dirty="0" smtClean="0">
                <a:solidFill>
                  <a:schemeClr val="tx1"/>
                </a:solidFill>
              </a:rPr>
              <a:t>October			Accountability reports released to LEAs for 30 day </a:t>
            </a:r>
          </a:p>
          <a:p>
            <a:pPr marL="0" indent="0">
              <a:buNone/>
            </a:pPr>
            <a:r>
              <a:rPr lang="en-US" dirty="0">
                <a:solidFill>
                  <a:schemeClr val="tx1"/>
                </a:solidFill>
              </a:rPr>
              <a:t>	</a:t>
            </a:r>
            <a:r>
              <a:rPr lang="en-US" dirty="0" smtClean="0">
                <a:solidFill>
                  <a:schemeClr val="tx1"/>
                </a:solidFill>
              </a:rPr>
              <a:t>				review</a:t>
            </a:r>
          </a:p>
          <a:p>
            <a:r>
              <a:rPr lang="en-US" dirty="0" smtClean="0">
                <a:solidFill>
                  <a:schemeClr val="tx1"/>
                </a:solidFill>
              </a:rPr>
              <a:t>Nov/Dec			Accountability reports released to public</a:t>
            </a:r>
          </a:p>
          <a:p>
            <a:pPr marL="0" indent="0">
              <a:buNone/>
            </a:pPr>
            <a:endParaRPr lang="en-US" dirty="0" smtClean="0">
              <a:solidFill>
                <a:schemeClr val="tx1"/>
              </a:solidFill>
            </a:endParaRPr>
          </a:p>
          <a:p>
            <a:r>
              <a:rPr lang="en-US" b="1" dirty="0" smtClean="0">
                <a:solidFill>
                  <a:schemeClr val="tx1"/>
                </a:solidFill>
              </a:rPr>
              <a:t>Message to the Field</a:t>
            </a:r>
          </a:p>
          <a:p>
            <a:pPr lvl="1"/>
            <a:r>
              <a:rPr lang="en-US" dirty="0" smtClean="0">
                <a:solidFill>
                  <a:schemeClr val="tx1"/>
                </a:solidFill>
              </a:rPr>
              <a:t>The SAGE timeline is right on schedule</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21</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3935411562"/>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2">
                    <a:lumMod val="75000"/>
                  </a:schemeClr>
                </a:solidFill>
              </a:rPr>
              <a:t>Communication Plan</a:t>
            </a:r>
            <a:endParaRPr lang="en-US" b="1" dirty="0">
              <a:solidFill>
                <a:schemeClr val="accent2">
                  <a:lumMod val="75000"/>
                </a:schemeClr>
              </a:solidFill>
            </a:endParaRPr>
          </a:p>
        </p:txBody>
      </p:sp>
      <p:sp>
        <p:nvSpPr>
          <p:cNvPr id="3" name="Text Placeholder 2"/>
          <p:cNvSpPr>
            <a:spLocks noGrp="1"/>
          </p:cNvSpPr>
          <p:nvPr>
            <p:ph type="body" sz="quarter" idx="10"/>
          </p:nvPr>
        </p:nvSpPr>
        <p:spPr>
          <a:xfrm>
            <a:off x="578145" y="1377826"/>
            <a:ext cx="8382000" cy="5065448"/>
          </a:xfrm>
        </p:spPr>
        <p:txBody>
          <a:bodyPr>
            <a:normAutofit fontScale="92500" lnSpcReduction="20000"/>
          </a:bodyPr>
          <a:lstStyle/>
          <a:p>
            <a:pPr marL="457200" lvl="1" indent="0">
              <a:buNone/>
            </a:pPr>
            <a:endParaRPr lang="en-US" dirty="0" smtClean="0"/>
          </a:p>
          <a:p>
            <a:r>
              <a:rPr lang="en-US" b="1" dirty="0" smtClean="0">
                <a:solidFill>
                  <a:schemeClr val="tx1"/>
                </a:solidFill>
              </a:rPr>
              <a:t>Audience specific brochures</a:t>
            </a:r>
          </a:p>
          <a:p>
            <a:pPr lvl="1"/>
            <a:r>
              <a:rPr lang="en-US" dirty="0" smtClean="0">
                <a:solidFill>
                  <a:schemeClr val="tx1"/>
                </a:solidFill>
              </a:rPr>
              <a:t>Educators</a:t>
            </a:r>
          </a:p>
          <a:p>
            <a:pPr lvl="1"/>
            <a:r>
              <a:rPr lang="en-US" dirty="0" smtClean="0">
                <a:solidFill>
                  <a:schemeClr val="tx1"/>
                </a:solidFill>
              </a:rPr>
              <a:t>Legislators</a:t>
            </a:r>
          </a:p>
          <a:p>
            <a:pPr lvl="1"/>
            <a:r>
              <a:rPr lang="en-US" dirty="0" smtClean="0">
                <a:solidFill>
                  <a:schemeClr val="tx1"/>
                </a:solidFill>
              </a:rPr>
              <a:t>Family</a:t>
            </a:r>
          </a:p>
          <a:p>
            <a:pPr marL="457200" lvl="1" indent="0">
              <a:buNone/>
            </a:pPr>
            <a:endParaRPr lang="en-US" dirty="0" smtClean="0">
              <a:solidFill>
                <a:schemeClr val="tx1"/>
              </a:solidFill>
            </a:endParaRPr>
          </a:p>
          <a:p>
            <a:r>
              <a:rPr lang="en-US" b="1" dirty="0" smtClean="0">
                <a:solidFill>
                  <a:schemeClr val="tx1"/>
                </a:solidFill>
              </a:rPr>
              <a:t>Targeted Outreach meetings</a:t>
            </a:r>
          </a:p>
          <a:p>
            <a:pPr lvl="1"/>
            <a:r>
              <a:rPr lang="en-US" dirty="0" smtClean="0">
                <a:solidFill>
                  <a:schemeClr val="tx1"/>
                </a:solidFill>
              </a:rPr>
              <a:t>UEA</a:t>
            </a:r>
          </a:p>
          <a:p>
            <a:pPr lvl="1"/>
            <a:r>
              <a:rPr lang="en-US" dirty="0" smtClean="0">
                <a:solidFill>
                  <a:schemeClr val="tx1"/>
                </a:solidFill>
              </a:rPr>
              <a:t>LEAs</a:t>
            </a:r>
          </a:p>
          <a:p>
            <a:pPr lvl="1"/>
            <a:r>
              <a:rPr lang="en-US" dirty="0" smtClean="0">
                <a:solidFill>
                  <a:schemeClr val="tx1"/>
                </a:solidFill>
              </a:rPr>
              <a:t>Local Boards</a:t>
            </a:r>
          </a:p>
          <a:p>
            <a:pPr lvl="1"/>
            <a:r>
              <a:rPr lang="en-US" dirty="0" smtClean="0">
                <a:solidFill>
                  <a:schemeClr val="tx1"/>
                </a:solidFill>
              </a:rPr>
              <a:t>District specialist meetings</a:t>
            </a:r>
          </a:p>
          <a:p>
            <a:pPr lvl="1"/>
            <a:r>
              <a:rPr lang="en-US" dirty="0" smtClean="0">
                <a:solidFill>
                  <a:schemeClr val="tx1"/>
                </a:solidFill>
              </a:rPr>
              <a:t>District Superintendents</a:t>
            </a:r>
          </a:p>
          <a:p>
            <a:pPr lvl="1"/>
            <a:r>
              <a:rPr lang="en-US" dirty="0" smtClean="0">
                <a:solidFill>
                  <a:schemeClr val="tx1"/>
                </a:solidFill>
              </a:rPr>
              <a:t>Charter Directors</a:t>
            </a:r>
          </a:p>
          <a:p>
            <a:pPr lvl="1"/>
            <a:r>
              <a:rPr lang="en-US" dirty="0" smtClean="0">
                <a:solidFill>
                  <a:schemeClr val="tx1"/>
                </a:solidFill>
              </a:rPr>
              <a:t>Business (Prosperity 2020, SL Chamber)</a:t>
            </a:r>
          </a:p>
          <a:p>
            <a:pPr marL="457200" lvl="1" indent="0">
              <a:buNone/>
            </a:pPr>
            <a:endParaRPr lang="en-US" dirty="0" smtClean="0">
              <a:solidFill>
                <a:schemeClr val="tx1"/>
              </a:solidFill>
            </a:endParaRPr>
          </a:p>
          <a:p>
            <a:r>
              <a:rPr lang="en-US" b="1" dirty="0" smtClean="0">
                <a:solidFill>
                  <a:schemeClr val="tx1"/>
                </a:solidFill>
              </a:rPr>
              <a:t>Materials and Templates for LEAs</a:t>
            </a:r>
          </a:p>
          <a:p>
            <a:pPr lvl="1"/>
            <a:r>
              <a:rPr lang="en-US" dirty="0" smtClean="0">
                <a:solidFill>
                  <a:schemeClr val="tx1"/>
                </a:solidFill>
              </a:rPr>
              <a:t>Develop materials to assist you in your messaging</a:t>
            </a:r>
          </a:p>
          <a:p>
            <a:pPr marL="1371600" lvl="3" indent="0">
              <a:buNone/>
            </a:pPr>
            <a:endParaRPr lang="en-US" dirty="0" smtClean="0"/>
          </a:p>
          <a:p>
            <a:pPr marL="0" indent="0">
              <a:buNone/>
            </a:pPr>
            <a:endParaRPr lang="en-US" dirty="0" smtClean="0"/>
          </a:p>
        </p:txBody>
      </p:sp>
      <p:sp>
        <p:nvSpPr>
          <p:cNvPr id="4" name="Slide Number Placeholder 3"/>
          <p:cNvSpPr>
            <a:spLocks noGrp="1"/>
          </p:cNvSpPr>
          <p:nvPr>
            <p:ph type="sldNum" sz="quarter" idx="11"/>
          </p:nvPr>
        </p:nvSpPr>
        <p:spPr/>
        <p:txBody>
          <a:bodyPr/>
          <a:lstStyle/>
          <a:p>
            <a:fld id="{B67DE9BD-66B6-4118-8134-4A73A2B3E45E}" type="slidenum">
              <a:rPr lang="en-US" smtClean="0"/>
              <a:pPr/>
              <a:t>22</a:t>
            </a:fld>
            <a:endParaRPr lang="en-US" dirty="0"/>
          </a:p>
        </p:txBody>
      </p:sp>
      <p:pic>
        <p:nvPicPr>
          <p:cNvPr id="5" name="Picture 2" descr="C:\Users\kmcinnis\Desktop\usoeRnd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781004003"/>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2">
                    <a:lumMod val="75000"/>
                  </a:schemeClr>
                </a:solidFill>
              </a:rPr>
              <a:t>Help?</a:t>
            </a:r>
            <a:endParaRPr lang="en-US" b="1" dirty="0">
              <a:solidFill>
                <a:schemeClr val="accent2">
                  <a:lumMod val="75000"/>
                </a:schemeClr>
              </a:solidFill>
            </a:endParaRPr>
          </a:p>
        </p:txBody>
      </p:sp>
      <p:sp>
        <p:nvSpPr>
          <p:cNvPr id="3" name="Text Placeholder 2"/>
          <p:cNvSpPr>
            <a:spLocks noGrp="1"/>
          </p:cNvSpPr>
          <p:nvPr>
            <p:ph type="body" sz="quarter" idx="10"/>
          </p:nvPr>
        </p:nvSpPr>
        <p:spPr>
          <a:xfrm>
            <a:off x="1295400" y="1259153"/>
            <a:ext cx="8382000" cy="5065448"/>
          </a:xfrm>
        </p:spPr>
        <p:txBody>
          <a:bodyPr>
            <a:normAutofit fontScale="85000" lnSpcReduction="20000"/>
          </a:bodyPr>
          <a:lstStyle/>
          <a:p>
            <a:pPr marL="457200" lvl="1" indent="0">
              <a:buNone/>
            </a:pPr>
            <a:endParaRPr lang="en-US" dirty="0" smtClean="0"/>
          </a:p>
          <a:p>
            <a:r>
              <a:rPr lang="en-US" b="1" dirty="0"/>
              <a:t>Help </a:t>
            </a:r>
            <a:r>
              <a:rPr lang="en-US" b="1" dirty="0" smtClean="0"/>
              <a:t>Desk</a:t>
            </a:r>
          </a:p>
          <a:p>
            <a:pPr marL="0" indent="0">
              <a:buNone/>
            </a:pPr>
            <a:r>
              <a:rPr lang="en-US" b="1" dirty="0"/>
              <a:t>	</a:t>
            </a:r>
            <a:r>
              <a:rPr lang="en-US" b="1" dirty="0" smtClean="0">
                <a:hlinkClick r:id="rId2"/>
              </a:rPr>
              <a:t>sagehelpdesk@air.org</a:t>
            </a:r>
            <a:endParaRPr lang="en-US" dirty="0"/>
          </a:p>
          <a:p>
            <a:pPr marL="0" indent="0">
              <a:buNone/>
            </a:pPr>
            <a:r>
              <a:rPr lang="en-US" dirty="0" smtClean="0"/>
              <a:t>	855-570-7239</a:t>
            </a:r>
            <a:endParaRPr lang="en-US" dirty="0"/>
          </a:p>
          <a:p>
            <a:pPr marL="457200" lvl="1" indent="0">
              <a:buNone/>
            </a:pPr>
            <a:endParaRPr lang="en-US" dirty="0" smtClean="0"/>
          </a:p>
          <a:p>
            <a:r>
              <a:rPr lang="en-US" b="1" dirty="0" smtClean="0"/>
              <a:t>Judy Park, Associate Superintendent</a:t>
            </a:r>
          </a:p>
          <a:p>
            <a:pPr marL="0" indent="0">
              <a:buNone/>
            </a:pPr>
            <a:r>
              <a:rPr lang="en-US" b="1" dirty="0"/>
              <a:t>	</a:t>
            </a:r>
            <a:r>
              <a:rPr lang="en-US" b="1" dirty="0" smtClean="0">
                <a:hlinkClick r:id="rId3"/>
              </a:rPr>
              <a:t>judy.park@schools.utah.gov</a:t>
            </a:r>
            <a:endParaRPr lang="en-US" b="1" dirty="0" smtClean="0"/>
          </a:p>
          <a:p>
            <a:pPr marL="0" indent="0">
              <a:buNone/>
            </a:pPr>
            <a:r>
              <a:rPr lang="en-US" b="1" dirty="0"/>
              <a:t>	</a:t>
            </a:r>
            <a:r>
              <a:rPr lang="en-US" b="1" dirty="0" smtClean="0"/>
              <a:t>801-376-2326  cell</a:t>
            </a:r>
          </a:p>
          <a:p>
            <a:pPr marL="0" indent="0">
              <a:buNone/>
            </a:pPr>
            <a:r>
              <a:rPr lang="en-US" b="1" dirty="0"/>
              <a:t>	</a:t>
            </a:r>
            <a:r>
              <a:rPr lang="en-US" b="1" dirty="0" smtClean="0"/>
              <a:t>801-538-7550  office</a:t>
            </a:r>
          </a:p>
          <a:p>
            <a:pPr marL="0" indent="0">
              <a:buNone/>
            </a:pPr>
            <a:endParaRPr lang="en-US" b="1" dirty="0" smtClean="0"/>
          </a:p>
          <a:p>
            <a:r>
              <a:rPr lang="en-US" b="1" dirty="0" smtClean="0"/>
              <a:t>Kurt Farnsworth, Assessment Coordinator</a:t>
            </a:r>
          </a:p>
          <a:p>
            <a:pPr marL="0" indent="0">
              <a:buNone/>
            </a:pPr>
            <a:r>
              <a:rPr lang="en-US" b="1" dirty="0"/>
              <a:t>	</a:t>
            </a:r>
            <a:r>
              <a:rPr lang="en-US" b="1" dirty="0" smtClean="0">
                <a:hlinkClick r:id="rId4"/>
              </a:rPr>
              <a:t>kurt.farnsworth@schools.utah.gov</a:t>
            </a:r>
            <a:endParaRPr lang="en-US" b="1" dirty="0" smtClean="0"/>
          </a:p>
          <a:p>
            <a:pPr marL="0" indent="0">
              <a:buNone/>
            </a:pPr>
            <a:r>
              <a:rPr lang="en-US" b="1" dirty="0"/>
              <a:t>	</a:t>
            </a:r>
            <a:r>
              <a:rPr lang="en-US" b="1" dirty="0" smtClean="0"/>
              <a:t>801-538-7673</a:t>
            </a:r>
          </a:p>
          <a:p>
            <a:pPr marL="0" indent="0">
              <a:buNone/>
            </a:pPr>
            <a:endParaRPr lang="en-US" b="1" dirty="0" smtClean="0"/>
          </a:p>
          <a:p>
            <a:r>
              <a:rPr lang="en-US" b="1" dirty="0" smtClean="0"/>
              <a:t>Julie Quinn, Assessment Coordinator </a:t>
            </a:r>
          </a:p>
          <a:p>
            <a:pPr marL="0" indent="0">
              <a:buNone/>
            </a:pPr>
            <a:r>
              <a:rPr lang="en-US" b="1" dirty="0"/>
              <a:t>	</a:t>
            </a:r>
            <a:r>
              <a:rPr lang="en-US" b="1" dirty="0" smtClean="0">
                <a:solidFill>
                  <a:schemeClr val="accent1"/>
                </a:solidFill>
              </a:rPr>
              <a:t>j</a:t>
            </a:r>
            <a:r>
              <a:rPr lang="en-US" b="1" dirty="0" smtClean="0">
                <a:solidFill>
                  <a:schemeClr val="accent1"/>
                </a:solidFill>
                <a:hlinkClick r:id="rId5"/>
              </a:rPr>
              <a:t>ulie.quinn@schools.utah.gov</a:t>
            </a:r>
            <a:endParaRPr lang="en-US" b="1" dirty="0" smtClean="0">
              <a:solidFill>
                <a:schemeClr val="accent1"/>
              </a:solidFill>
            </a:endParaRPr>
          </a:p>
          <a:p>
            <a:pPr marL="0" indent="0">
              <a:buNone/>
            </a:pPr>
            <a:r>
              <a:rPr lang="en-US" b="1" dirty="0" smtClean="0"/>
              <a:t>	801-538- 7723</a:t>
            </a:r>
          </a:p>
        </p:txBody>
      </p:sp>
      <p:sp>
        <p:nvSpPr>
          <p:cNvPr id="4" name="Slide Number Placeholder 3"/>
          <p:cNvSpPr>
            <a:spLocks noGrp="1"/>
          </p:cNvSpPr>
          <p:nvPr>
            <p:ph type="sldNum" sz="quarter" idx="11"/>
          </p:nvPr>
        </p:nvSpPr>
        <p:spPr/>
        <p:txBody>
          <a:bodyPr/>
          <a:lstStyle/>
          <a:p>
            <a:fld id="{B67DE9BD-66B6-4118-8134-4A73A2B3E45E}" type="slidenum">
              <a:rPr lang="en-US" smtClean="0"/>
              <a:pPr/>
              <a:t>23</a:t>
            </a:fld>
            <a:endParaRPr lang="en-US" dirty="0"/>
          </a:p>
        </p:txBody>
      </p:sp>
      <p:pic>
        <p:nvPicPr>
          <p:cNvPr id="5" name="Picture 2" descr="C:\Users\kmcinnis\Desktop\usoeRnd logo.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8600" y="5981701"/>
            <a:ext cx="699091" cy="685800"/>
          </a:xfrm>
          <a:prstGeom prst="rect">
            <a:avLst/>
          </a:prstGeom>
          <a:solidFill>
            <a:schemeClr val="bg2">
              <a:lumMod val="50000"/>
            </a:schemeClr>
          </a:solidFill>
        </p:spPr>
      </p:pic>
    </p:spTree>
    <p:extLst>
      <p:ext uri="{BB962C8B-B14F-4D97-AF65-F5344CB8AC3E}">
        <p14:creationId xmlns:p14="http://schemas.microsoft.com/office/powerpoint/2010/main" val="2616907435"/>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Questions?</a:t>
            </a:r>
            <a:endParaRPr lang="en-US" dirty="0"/>
          </a:p>
        </p:txBody>
      </p:sp>
      <p:sp>
        <p:nvSpPr>
          <p:cNvPr id="3" name="Subtitle 2"/>
          <p:cNvSpPr>
            <a:spLocks noGrp="1"/>
          </p:cNvSpPr>
          <p:nvPr>
            <p:ph type="subTitle" idx="1"/>
          </p:nvPr>
        </p:nvSpPr>
        <p:spPr/>
        <p:txBody>
          <a:bodyPr>
            <a:normAutofit/>
          </a:bodyPr>
          <a:lstStyle/>
          <a:p>
            <a:endParaRPr lang="en-US" dirty="0"/>
          </a:p>
        </p:txBody>
      </p:sp>
      <p:sp>
        <p:nvSpPr>
          <p:cNvPr id="4" name="Slide Number Placeholder 3"/>
          <p:cNvSpPr>
            <a:spLocks noGrp="1"/>
          </p:cNvSpPr>
          <p:nvPr>
            <p:ph type="sldNum" sz="quarter" idx="12"/>
          </p:nvPr>
        </p:nvSpPr>
        <p:spPr/>
        <p:txBody>
          <a:bodyPr/>
          <a:lstStyle/>
          <a:p>
            <a:fld id="{B67DE9BD-66B6-4118-8134-4A73A2B3E45E}" type="slidenum">
              <a:rPr lang="en-US" smtClean="0"/>
              <a:pPr/>
              <a:t>24</a:t>
            </a:fld>
            <a:endParaRPr lang="en-US" dirty="0"/>
          </a:p>
        </p:txBody>
      </p:sp>
    </p:spTree>
    <p:extLst>
      <p:ext uri="{BB962C8B-B14F-4D97-AF65-F5344CB8AC3E}">
        <p14:creationId xmlns:p14="http://schemas.microsoft.com/office/powerpoint/2010/main" val="670003490"/>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Sample presentation slides">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4.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Sample presentation slides</Template>
  <TotalTime>9254</TotalTime>
  <Words>1216</Words>
  <Application>Microsoft Office PowerPoint</Application>
  <PresentationFormat>On-screen Show (4:3)</PresentationFormat>
  <Paragraphs>351</Paragraphs>
  <Slides>24</Slides>
  <Notes>2</Notes>
  <HiddenSlides>0</HiddenSlides>
  <MMClips>0</MMClips>
  <ScaleCrop>false</ScaleCrop>
  <HeadingPairs>
    <vt:vector size="4" baseType="variant">
      <vt:variant>
        <vt:lpstr>Theme</vt:lpstr>
      </vt:variant>
      <vt:variant>
        <vt:i4>4</vt:i4>
      </vt:variant>
      <vt:variant>
        <vt:lpstr>Slide Titles</vt:lpstr>
      </vt:variant>
      <vt:variant>
        <vt:i4>24</vt:i4>
      </vt:variant>
    </vt:vector>
  </HeadingPairs>
  <TitlesOfParts>
    <vt:vector size="28" baseType="lpstr">
      <vt:lpstr>Sample presentation slides</vt:lpstr>
      <vt:lpstr>Custom Design</vt:lpstr>
      <vt:lpstr>White with Courier font for code slides</vt:lpstr>
      <vt:lpstr>Facet</vt:lpstr>
      <vt:lpstr>                     Critical Information              SAGE  Critical  Information  </vt:lpstr>
      <vt:lpstr>Computer Adaptive Test</vt:lpstr>
      <vt:lpstr>Computer Adaptive Test</vt:lpstr>
      <vt:lpstr>Computer Adaptive Test</vt:lpstr>
      <vt:lpstr>Participation Policy</vt:lpstr>
      <vt:lpstr>Participation Policy</vt:lpstr>
      <vt:lpstr>SAGE Results Reality </vt:lpstr>
      <vt:lpstr>SAGE Results Reality </vt:lpstr>
      <vt:lpstr>SAGE is an assessment SYSTEM</vt:lpstr>
      <vt:lpstr>SAGE is an assessment SYSTEM</vt:lpstr>
      <vt:lpstr>SAGE is an assessment SYSTEM</vt:lpstr>
      <vt:lpstr>SAGE is an assessment SYSTEM</vt:lpstr>
      <vt:lpstr>SAGE is an assessment SYSTEM</vt:lpstr>
      <vt:lpstr>SAGE is an assessment SYSTEM</vt:lpstr>
      <vt:lpstr>SAGE Training Tests</vt:lpstr>
      <vt:lpstr>SAGE Math Calculator Use </vt:lpstr>
      <vt:lpstr>SAGE Science Calculator Use</vt:lpstr>
      <vt:lpstr>SAGE Student Scores</vt:lpstr>
      <vt:lpstr>SAGE Reporting</vt:lpstr>
      <vt:lpstr>SAGE Reporting</vt:lpstr>
      <vt:lpstr>SAGE Timeline</vt:lpstr>
      <vt:lpstr>Communication Plan</vt:lpstr>
      <vt:lpstr>Help?</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Presentation</dc:title>
  <dc:creator>JPark</dc:creator>
  <cp:lastModifiedBy>Maggie Lindsay</cp:lastModifiedBy>
  <cp:revision>822</cp:revision>
  <cp:lastPrinted>2011-11-09T22:24:04Z</cp:lastPrinted>
  <dcterms:created xsi:type="dcterms:W3CDTF">2009-09-07T04:59:42Z</dcterms:created>
  <dcterms:modified xsi:type="dcterms:W3CDTF">2014-02-13T19:56:13Z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TC102867891033</vt:lpwstr>
  </property>
</Properties>
</file>